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1" d="100"/>
          <a:sy n="51" d="100"/>
        </p:scale>
        <p:origin x="8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991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personal project, tailored to unique vision and goals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590B-0A03-7A89-E0E2-935505A24ABC}"/>
              </a:ext>
            </a:extLst>
          </p:cNvPr>
          <p:cNvSpPr>
            <a:spLocks noGrp="1"/>
          </p:cNvSpPr>
          <p:nvPr>
            <p:ph type="title"/>
          </p:nvPr>
        </p:nvSpPr>
        <p:spPr>
          <a:xfrm>
            <a:off x="1006475" y="438150"/>
            <a:ext cx="12617450" cy="1590675"/>
          </a:xfrm>
          <a:prstGeom prst="rect">
            <a:avLst/>
          </a:prstGeom>
        </p:spPr>
        <p:txBody>
          <a:bodyPr/>
          <a:lstStyle/>
          <a:p>
            <a:r>
              <a:rPr lang="en-US"/>
              <a:t>Click to edit Master title style</a:t>
            </a:r>
            <a:endParaRPr lang="en-IN"/>
          </a:p>
        </p:txBody>
      </p:sp>
      <p:sp>
        <p:nvSpPr>
          <p:cNvPr id="3" name="TextBox 2">
            <a:extLst>
              <a:ext uri="{FF2B5EF4-FFF2-40B4-BE49-F238E27FC236}">
                <a16:creationId xmlns:a16="http://schemas.microsoft.com/office/drawing/2014/main" id="{B3AC2E91-CAED-756F-5652-4A268AFEEEA5}"/>
              </a:ext>
            </a:extLst>
          </p:cNvPr>
          <p:cNvSpPr txBox="1"/>
          <p:nvPr userDrawn="1"/>
        </p:nvSpPr>
        <p:spPr>
          <a:xfrm>
            <a:off x="617837" y="68818"/>
            <a:ext cx="4188321" cy="369332"/>
          </a:xfrm>
          <a:prstGeom prst="rect">
            <a:avLst/>
          </a:prstGeom>
          <a:noFill/>
        </p:spPr>
        <p:txBody>
          <a:bodyPr wrap="square" rtlCol="0">
            <a:spAutoFit/>
          </a:bodyPr>
          <a:lstStyle/>
          <a:p>
            <a:r>
              <a:rPr lang="en-IN" dirty="0">
                <a:solidFill>
                  <a:srgbClr val="C00000"/>
                </a:solidFill>
              </a:rPr>
              <a:t>RAJASHREE SAMAL</a:t>
            </a:r>
          </a:p>
        </p:txBody>
      </p:sp>
    </p:spTree>
    <p:extLst>
      <p:ext uri="{BB962C8B-B14F-4D97-AF65-F5344CB8AC3E}">
        <p14:creationId xmlns:p14="http://schemas.microsoft.com/office/powerpoint/2010/main" val="23117333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09426" y="0"/>
            <a:ext cx="5486400" cy="8229600"/>
          </a:xfrm>
          <a:prstGeom prst="rect">
            <a:avLst/>
          </a:prstGeom>
        </p:spPr>
      </p:pic>
      <p:sp>
        <p:nvSpPr>
          <p:cNvPr id="5" name="Shape 1"/>
          <p:cNvSpPr/>
          <p:nvPr/>
        </p:nvSpPr>
        <p:spPr>
          <a:xfrm>
            <a:off x="652939" y="650558"/>
            <a:ext cx="7838123" cy="3014067"/>
          </a:xfrm>
          <a:prstGeom prst="roundRect">
            <a:avLst>
              <a:gd name="adj" fmla="val 2600"/>
            </a:avLst>
          </a:prstGeom>
          <a:solidFill>
            <a:srgbClr val="3D3D42"/>
          </a:solidFill>
          <a:ln w="7620">
            <a:solidFill>
              <a:srgbClr val="56565B"/>
            </a:solidFill>
            <a:prstDash val="solid"/>
          </a:ln>
        </p:spPr>
      </p:sp>
      <p:sp>
        <p:nvSpPr>
          <p:cNvPr id="6" name="Text 2"/>
          <p:cNvSpPr/>
          <p:nvPr/>
        </p:nvSpPr>
        <p:spPr>
          <a:xfrm>
            <a:off x="834628" y="832247"/>
            <a:ext cx="7474744" cy="1501854"/>
          </a:xfrm>
          <a:prstGeom prst="rect">
            <a:avLst/>
          </a:prstGeom>
          <a:noFill/>
          <a:ln/>
        </p:spPr>
        <p:txBody>
          <a:bodyPr wrap="square" rtlCol="0" anchor="t"/>
          <a:lstStyle/>
          <a:p>
            <a:pPr marL="0" indent="0">
              <a:lnSpc>
                <a:spcPts val="5913"/>
              </a:lnSpc>
              <a:buNone/>
            </a:pPr>
            <a:r>
              <a:rPr lang="en-US" sz="4731" dirty="0">
                <a:solidFill>
                  <a:srgbClr val="E5E0DF"/>
                </a:solidFill>
                <a:latin typeface="Poppins" pitchFamily="34" charset="0"/>
                <a:ea typeface="Poppins" pitchFamily="34" charset="-122"/>
                <a:cs typeface="Poppins" pitchFamily="34" charset="-120"/>
              </a:rPr>
              <a:t>Superstore Sales Analysis</a:t>
            </a:r>
            <a:endParaRPr lang="en-US" sz="4731" dirty="0"/>
          </a:p>
        </p:txBody>
      </p:sp>
      <p:sp>
        <p:nvSpPr>
          <p:cNvPr id="7" name="Text 3"/>
          <p:cNvSpPr/>
          <p:nvPr/>
        </p:nvSpPr>
        <p:spPr>
          <a:xfrm>
            <a:off x="834628" y="2438519"/>
            <a:ext cx="7474744" cy="1044416"/>
          </a:xfrm>
          <a:prstGeom prst="rect">
            <a:avLst/>
          </a:prstGeom>
          <a:noFill/>
          <a:ln/>
        </p:spPr>
        <p:txBody>
          <a:bodyPr wrap="square" rtlCol="0" anchor="t"/>
          <a:lstStyle/>
          <a:p>
            <a:pPr marL="0" indent="0">
              <a:lnSpc>
                <a:spcPts val="2742"/>
              </a:lnSpc>
              <a:buNone/>
            </a:pPr>
            <a:r>
              <a:rPr lang="en-US" sz="2000" dirty="0">
                <a:solidFill>
                  <a:srgbClr val="E5E0DF"/>
                </a:solidFill>
                <a:latin typeface="Roboto" pitchFamily="34" charset="0"/>
                <a:ea typeface="Roboto" pitchFamily="34" charset="-122"/>
                <a:cs typeface="Roboto" pitchFamily="34" charset="-120"/>
              </a:rPr>
              <a:t>This presentation will dive deep into the Superstore dataset, which contains comprehensive sales and profit data across different product categories, regions, and time periods.</a:t>
            </a:r>
            <a:endParaRPr lang="en-US" sz="2000" dirty="0"/>
          </a:p>
        </p:txBody>
      </p:sp>
      <p:sp>
        <p:nvSpPr>
          <p:cNvPr id="8" name="Shape 4"/>
          <p:cNvSpPr/>
          <p:nvPr/>
        </p:nvSpPr>
        <p:spPr>
          <a:xfrm>
            <a:off x="652938" y="3893583"/>
            <a:ext cx="7838123" cy="3740348"/>
          </a:xfrm>
          <a:prstGeom prst="roundRect">
            <a:avLst>
              <a:gd name="adj" fmla="val 2095"/>
            </a:avLst>
          </a:prstGeom>
          <a:solidFill>
            <a:srgbClr val="3D3D42"/>
          </a:solidFill>
          <a:ln w="7620">
            <a:solidFill>
              <a:srgbClr val="56565B"/>
            </a:solidFill>
            <a:prstDash val="solid"/>
          </a:ln>
        </p:spPr>
      </p:sp>
      <p:sp>
        <p:nvSpPr>
          <p:cNvPr id="9" name="Text 5"/>
          <p:cNvSpPr/>
          <p:nvPr/>
        </p:nvSpPr>
        <p:spPr>
          <a:xfrm>
            <a:off x="834628" y="4020383"/>
            <a:ext cx="7474744" cy="348139"/>
          </a:xfrm>
          <a:prstGeom prst="rect">
            <a:avLst/>
          </a:prstGeom>
          <a:noFill/>
          <a:ln/>
        </p:spPr>
        <p:txBody>
          <a:bodyPr wrap="none" rtlCol="0" anchor="t"/>
          <a:lstStyle/>
          <a:p>
            <a:pPr marL="0" indent="0">
              <a:lnSpc>
                <a:spcPts val="2742"/>
              </a:lnSpc>
              <a:buNone/>
            </a:pPr>
            <a:r>
              <a:rPr lang="en-US" sz="2000" dirty="0">
                <a:solidFill>
                  <a:srgbClr val="E5E0DF"/>
                </a:solidFill>
                <a:latin typeface="Roboto" pitchFamily="34" charset="0"/>
                <a:ea typeface="Roboto" pitchFamily="34" charset="-122"/>
                <a:cs typeface="Roboto" pitchFamily="34" charset="-120"/>
              </a:rPr>
              <a:t>By analyzing this data, we aim to:</a:t>
            </a:r>
            <a:endParaRPr lang="en-US" sz="2000" dirty="0"/>
          </a:p>
        </p:txBody>
      </p:sp>
      <p:sp>
        <p:nvSpPr>
          <p:cNvPr id="10" name="Text 6"/>
          <p:cNvSpPr/>
          <p:nvPr/>
        </p:nvSpPr>
        <p:spPr>
          <a:xfrm>
            <a:off x="1182767" y="4472940"/>
            <a:ext cx="7126605" cy="348139"/>
          </a:xfrm>
          <a:prstGeom prst="rect">
            <a:avLst/>
          </a:prstGeom>
          <a:noFill/>
          <a:ln/>
        </p:spPr>
        <p:txBody>
          <a:bodyPr wrap="none" rtlCol="0" anchor="t"/>
          <a:lstStyle/>
          <a:p>
            <a:pPr marL="342900" indent="-342900" algn="l">
              <a:lnSpc>
                <a:spcPts val="2742"/>
              </a:lnSpc>
              <a:buSzPct val="100000"/>
              <a:buChar char="•"/>
            </a:pPr>
            <a:r>
              <a:rPr lang="en-US" sz="2000" dirty="0">
                <a:solidFill>
                  <a:srgbClr val="E5E0DF"/>
                </a:solidFill>
                <a:latin typeface="Roboto" pitchFamily="34" charset="0"/>
                <a:ea typeface="Roboto" pitchFamily="34" charset="-122"/>
                <a:cs typeface="Roboto" pitchFamily="34" charset="-120"/>
              </a:rPr>
              <a:t>Optimize product offerings</a:t>
            </a:r>
            <a:endParaRPr lang="en-US" sz="2000" dirty="0"/>
          </a:p>
        </p:txBody>
      </p:sp>
      <p:sp>
        <p:nvSpPr>
          <p:cNvPr id="11" name="Text 7"/>
          <p:cNvSpPr/>
          <p:nvPr/>
        </p:nvSpPr>
        <p:spPr>
          <a:xfrm>
            <a:off x="1182767" y="4890730"/>
            <a:ext cx="7126605" cy="348139"/>
          </a:xfrm>
          <a:prstGeom prst="rect">
            <a:avLst/>
          </a:prstGeom>
          <a:noFill/>
          <a:ln/>
        </p:spPr>
        <p:txBody>
          <a:bodyPr wrap="none" rtlCol="0" anchor="t"/>
          <a:lstStyle/>
          <a:p>
            <a:pPr marL="342900" indent="-342900" algn="l">
              <a:lnSpc>
                <a:spcPts val="2742"/>
              </a:lnSpc>
              <a:buSzPct val="100000"/>
              <a:buChar char="•"/>
            </a:pPr>
            <a:r>
              <a:rPr lang="en-US" sz="2000" dirty="0">
                <a:solidFill>
                  <a:srgbClr val="E5E0DF"/>
                </a:solidFill>
                <a:latin typeface="Roboto" pitchFamily="34" charset="0"/>
                <a:ea typeface="Roboto" pitchFamily="34" charset="-122"/>
                <a:cs typeface="Roboto" pitchFamily="34" charset="-120"/>
              </a:rPr>
              <a:t>Identify profitable regions and categories</a:t>
            </a:r>
            <a:endParaRPr lang="en-US" sz="2000" dirty="0"/>
          </a:p>
        </p:txBody>
      </p:sp>
      <p:sp>
        <p:nvSpPr>
          <p:cNvPr id="12" name="Text 8"/>
          <p:cNvSpPr/>
          <p:nvPr/>
        </p:nvSpPr>
        <p:spPr>
          <a:xfrm>
            <a:off x="1182767" y="5308521"/>
            <a:ext cx="7126605" cy="348139"/>
          </a:xfrm>
          <a:prstGeom prst="rect">
            <a:avLst/>
          </a:prstGeom>
          <a:noFill/>
          <a:ln/>
        </p:spPr>
        <p:txBody>
          <a:bodyPr wrap="none" rtlCol="0" anchor="t"/>
          <a:lstStyle/>
          <a:p>
            <a:pPr marL="342900" indent="-342900" algn="l">
              <a:lnSpc>
                <a:spcPts val="2742"/>
              </a:lnSpc>
              <a:buSzPct val="100000"/>
              <a:buChar char="•"/>
            </a:pPr>
            <a:r>
              <a:rPr lang="en-US" sz="2000" dirty="0">
                <a:solidFill>
                  <a:srgbClr val="E5E0DF"/>
                </a:solidFill>
                <a:latin typeface="Roboto" pitchFamily="34" charset="0"/>
                <a:ea typeface="Roboto" pitchFamily="34" charset="-122"/>
                <a:cs typeface="Roboto" pitchFamily="34" charset="-120"/>
              </a:rPr>
              <a:t>Improve overall business performance</a:t>
            </a:r>
            <a:endParaRPr lang="en-US" sz="2000" dirty="0"/>
          </a:p>
        </p:txBody>
      </p:sp>
      <p:sp>
        <p:nvSpPr>
          <p:cNvPr id="13" name="Text 9"/>
          <p:cNvSpPr/>
          <p:nvPr/>
        </p:nvSpPr>
        <p:spPr>
          <a:xfrm>
            <a:off x="834628" y="5761077"/>
            <a:ext cx="7474744" cy="348139"/>
          </a:xfrm>
          <a:prstGeom prst="rect">
            <a:avLst/>
          </a:prstGeom>
          <a:noFill/>
          <a:ln/>
        </p:spPr>
        <p:txBody>
          <a:bodyPr wrap="none" rtlCol="0" anchor="t"/>
          <a:lstStyle/>
          <a:p>
            <a:pPr marL="0" indent="0">
              <a:lnSpc>
                <a:spcPts val="2742"/>
              </a:lnSpc>
              <a:buNone/>
            </a:pPr>
            <a:r>
              <a:rPr lang="en-US" sz="2000" dirty="0">
                <a:solidFill>
                  <a:srgbClr val="E5E0DF"/>
                </a:solidFill>
                <a:latin typeface="Roboto" pitchFamily="34" charset="0"/>
                <a:ea typeface="Roboto" pitchFamily="34" charset="-122"/>
                <a:cs typeface="Roboto" pitchFamily="34" charset="-120"/>
              </a:rPr>
              <a:t>Through a rigorous, data-driven approach, we will:</a:t>
            </a:r>
            <a:endParaRPr lang="en-US" sz="2000" dirty="0"/>
          </a:p>
        </p:txBody>
      </p:sp>
      <p:sp>
        <p:nvSpPr>
          <p:cNvPr id="14" name="Text 10"/>
          <p:cNvSpPr/>
          <p:nvPr/>
        </p:nvSpPr>
        <p:spPr>
          <a:xfrm>
            <a:off x="1182767" y="6213634"/>
            <a:ext cx="7126605" cy="348139"/>
          </a:xfrm>
          <a:prstGeom prst="rect">
            <a:avLst/>
          </a:prstGeom>
          <a:noFill/>
          <a:ln/>
        </p:spPr>
        <p:txBody>
          <a:bodyPr wrap="none" rtlCol="0" anchor="t"/>
          <a:lstStyle/>
          <a:p>
            <a:pPr marL="342900" indent="-342900" algn="l">
              <a:lnSpc>
                <a:spcPts val="2742"/>
              </a:lnSpc>
              <a:buSzPct val="100000"/>
              <a:buChar char="•"/>
            </a:pPr>
            <a:r>
              <a:rPr lang="en-US" sz="2000" dirty="0">
                <a:solidFill>
                  <a:srgbClr val="E5E0DF"/>
                </a:solidFill>
                <a:latin typeface="Roboto" pitchFamily="34" charset="0"/>
                <a:ea typeface="Roboto" pitchFamily="34" charset="-122"/>
                <a:cs typeface="Roboto" pitchFamily="34" charset="-120"/>
              </a:rPr>
              <a:t>Test key hypotheses</a:t>
            </a:r>
            <a:endParaRPr lang="en-US" sz="2000" dirty="0"/>
          </a:p>
        </p:txBody>
      </p:sp>
      <p:sp>
        <p:nvSpPr>
          <p:cNvPr id="15" name="Text 11"/>
          <p:cNvSpPr/>
          <p:nvPr/>
        </p:nvSpPr>
        <p:spPr>
          <a:xfrm>
            <a:off x="1182767" y="6631424"/>
            <a:ext cx="7126605" cy="348139"/>
          </a:xfrm>
          <a:prstGeom prst="rect">
            <a:avLst/>
          </a:prstGeom>
          <a:noFill/>
          <a:ln/>
        </p:spPr>
        <p:txBody>
          <a:bodyPr wrap="none" rtlCol="0" anchor="t"/>
          <a:lstStyle/>
          <a:p>
            <a:pPr marL="342900" indent="-342900" algn="l">
              <a:lnSpc>
                <a:spcPts val="2742"/>
              </a:lnSpc>
              <a:buSzPct val="100000"/>
              <a:buChar char="•"/>
            </a:pPr>
            <a:r>
              <a:rPr lang="en-US" sz="2000" dirty="0">
                <a:solidFill>
                  <a:srgbClr val="E5E0DF"/>
                </a:solidFill>
                <a:latin typeface="Roboto" pitchFamily="34" charset="0"/>
                <a:ea typeface="Roboto" pitchFamily="34" charset="-122"/>
                <a:cs typeface="Roboto" pitchFamily="34" charset="-120"/>
              </a:rPr>
              <a:t>Present actionable recommendations</a:t>
            </a:r>
            <a:endParaRPr lang="en-US" sz="2000" dirty="0"/>
          </a:p>
        </p:txBody>
      </p:sp>
      <p:sp>
        <p:nvSpPr>
          <p:cNvPr id="16" name="Text 12"/>
          <p:cNvSpPr/>
          <p:nvPr/>
        </p:nvSpPr>
        <p:spPr>
          <a:xfrm>
            <a:off x="1182767" y="7049214"/>
            <a:ext cx="7126605" cy="348139"/>
          </a:xfrm>
          <a:prstGeom prst="rect">
            <a:avLst/>
          </a:prstGeom>
          <a:noFill/>
          <a:ln/>
        </p:spPr>
        <p:txBody>
          <a:bodyPr wrap="none" rtlCol="0" anchor="t"/>
          <a:lstStyle/>
          <a:p>
            <a:pPr marL="342900" indent="-342900" algn="l">
              <a:lnSpc>
                <a:spcPts val="2742"/>
              </a:lnSpc>
              <a:buSzPct val="100000"/>
              <a:buChar char="•"/>
            </a:pPr>
            <a:r>
              <a:rPr lang="en-US" sz="2000" dirty="0">
                <a:solidFill>
                  <a:srgbClr val="E5E0DF"/>
                </a:solidFill>
                <a:latin typeface="Roboto" pitchFamily="34" charset="0"/>
                <a:ea typeface="Roboto" pitchFamily="34" charset="-122"/>
                <a:cs typeface="Roboto" pitchFamily="34" charset="-120"/>
              </a:rPr>
              <a:t>Drive the Superstore's growth and profitability</a:t>
            </a:r>
            <a:endParaRPr lang="en-US" sz="2000" dirty="0"/>
          </a:p>
        </p:txBody>
      </p:sp>
      <p:pic>
        <p:nvPicPr>
          <p:cNvPr id="18" name="Picture 17">
            <a:extLst>
              <a:ext uri="{FF2B5EF4-FFF2-40B4-BE49-F238E27FC236}">
                <a16:creationId xmlns:a16="http://schemas.microsoft.com/office/drawing/2014/main" id="{CC2B8650-845B-EA19-2574-572F6D761149}"/>
              </a:ext>
            </a:extLst>
          </p:cNvPr>
          <p:cNvPicPr>
            <a:picLocks noChangeAspect="1"/>
          </p:cNvPicPr>
          <p:nvPr/>
        </p:nvPicPr>
        <p:blipFill>
          <a:blip r:embed="rId5"/>
          <a:stretch>
            <a:fillRect/>
          </a:stretch>
        </p:blipFill>
        <p:spPr>
          <a:xfrm>
            <a:off x="34574" y="78944"/>
            <a:ext cx="1618862" cy="6488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69310"/>
            <a:ext cx="14630400" cy="8229600"/>
          </a:xfrm>
          <a:prstGeom prst="rect">
            <a:avLst/>
          </a:prstGeom>
          <a:solidFill>
            <a:srgbClr val="000000"/>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680681" y="309061"/>
            <a:ext cx="4538067" cy="567333"/>
          </a:xfrm>
          <a:prstGeom prst="rect">
            <a:avLst/>
          </a:prstGeom>
          <a:noFill/>
          <a:ln/>
        </p:spPr>
        <p:txBody>
          <a:bodyPr wrap="none" rtlCol="0" anchor="t"/>
          <a:lstStyle/>
          <a:p>
            <a:pPr marL="0" indent="0">
              <a:lnSpc>
                <a:spcPts val="4467"/>
              </a:lnSpc>
              <a:buNone/>
            </a:pPr>
            <a:r>
              <a:rPr lang="en-US" sz="3573" dirty="0">
                <a:solidFill>
                  <a:srgbClr val="F2F2F3"/>
                </a:solidFill>
                <a:latin typeface="Poppins" pitchFamily="34" charset="0"/>
                <a:ea typeface="Poppins" pitchFamily="34" charset="-122"/>
                <a:cs typeface="Poppins" pitchFamily="34" charset="-120"/>
              </a:rPr>
              <a:t>Test the Hypotheses</a:t>
            </a:r>
            <a:endParaRPr lang="en-US" sz="3573" dirty="0"/>
          </a:p>
        </p:txBody>
      </p:sp>
      <p:sp>
        <p:nvSpPr>
          <p:cNvPr id="6" name="Text 2"/>
          <p:cNvSpPr/>
          <p:nvPr/>
        </p:nvSpPr>
        <p:spPr>
          <a:xfrm>
            <a:off x="680681" y="1042938"/>
            <a:ext cx="7782639" cy="1079018"/>
          </a:xfrm>
          <a:prstGeom prst="rect">
            <a:avLst/>
          </a:prstGeom>
          <a:noFill/>
          <a:ln/>
        </p:spPr>
        <p:txBody>
          <a:bodyPr wrap="square" rtlCol="0" anchor="t"/>
          <a:lstStyle/>
          <a:p>
            <a:pPr marL="0" indent="0">
              <a:lnSpc>
                <a:spcPts val="2859"/>
              </a:lnSpc>
              <a:buNone/>
            </a:pPr>
            <a:r>
              <a:rPr lang="en-US" sz="2000" dirty="0">
                <a:solidFill>
                  <a:srgbClr val="E5E0DF"/>
                </a:solidFill>
                <a:latin typeface="Roboto" pitchFamily="34" charset="0"/>
                <a:ea typeface="Roboto" pitchFamily="34" charset="-122"/>
                <a:cs typeface="Roboto" pitchFamily="34" charset="-120"/>
              </a:rPr>
              <a:t>Our **second hypothesis**, that the East region has the highest sales compared to other regions, was **not supported** by the data.</a:t>
            </a:r>
            <a:endParaRPr lang="en-US" sz="2000" dirty="0"/>
          </a:p>
        </p:txBody>
      </p:sp>
      <p:sp>
        <p:nvSpPr>
          <p:cNvPr id="7" name="Text 3"/>
          <p:cNvSpPr/>
          <p:nvPr/>
        </p:nvSpPr>
        <p:spPr>
          <a:xfrm>
            <a:off x="1043583" y="2291810"/>
            <a:ext cx="7419737" cy="1079018"/>
          </a:xfrm>
          <a:prstGeom prst="rect">
            <a:avLst/>
          </a:prstGeom>
          <a:noFill/>
          <a:ln/>
        </p:spPr>
        <p:txBody>
          <a:bodyPr wrap="square" rtlCol="0" anchor="t"/>
          <a:lstStyle/>
          <a:p>
            <a:pPr marL="342900" indent="-342900" algn="l">
              <a:lnSpc>
                <a:spcPts val="2859"/>
              </a:lnSpc>
              <a:buSzPct val="100000"/>
              <a:buChar char="•"/>
            </a:pPr>
            <a:r>
              <a:rPr lang="en-US" sz="2000" dirty="0">
                <a:solidFill>
                  <a:srgbClr val="E5E0DF"/>
                </a:solidFill>
                <a:latin typeface="Roboto" pitchFamily="34" charset="0"/>
                <a:ea typeface="Roboto" pitchFamily="34" charset="-122"/>
                <a:cs typeface="Roboto" pitchFamily="34" charset="-120"/>
              </a:rPr>
              <a:t>The analysis revealed that the Central region actually has the highest sales performance for the Superstore, surpassing the East and other regions.</a:t>
            </a:r>
            <a:endParaRPr lang="en-US" sz="2000" dirty="0"/>
          </a:p>
        </p:txBody>
      </p:sp>
      <p:pic>
        <p:nvPicPr>
          <p:cNvPr id="8" name="Image 2" descr="preencoded.png"/>
          <p:cNvPicPr>
            <a:picLocks noChangeAspect="1"/>
          </p:cNvPicPr>
          <p:nvPr/>
        </p:nvPicPr>
        <p:blipFill>
          <a:blip r:embed="rId5"/>
          <a:stretch>
            <a:fillRect/>
          </a:stretch>
        </p:blipFill>
        <p:spPr>
          <a:xfrm>
            <a:off x="1227551" y="3492178"/>
            <a:ext cx="7565720" cy="4639140"/>
          </a:xfrm>
          <a:prstGeom prst="rect">
            <a:avLst/>
          </a:prstGeom>
        </p:spPr>
      </p:pic>
      <p:pic>
        <p:nvPicPr>
          <p:cNvPr id="10" name="Picture 9">
            <a:extLst>
              <a:ext uri="{FF2B5EF4-FFF2-40B4-BE49-F238E27FC236}">
                <a16:creationId xmlns:a16="http://schemas.microsoft.com/office/drawing/2014/main" id="{4788770E-75B2-AC17-6E5B-95D988BF11DB}"/>
              </a:ext>
            </a:extLst>
          </p:cNvPr>
          <p:cNvPicPr>
            <a:picLocks noChangeAspect="1"/>
          </p:cNvPicPr>
          <p:nvPr/>
        </p:nvPicPr>
        <p:blipFill>
          <a:blip r:embed="rId6"/>
          <a:stretch>
            <a:fillRect/>
          </a:stretch>
        </p:blipFill>
        <p:spPr>
          <a:xfrm>
            <a:off x="-7620" y="-452086"/>
            <a:ext cx="1615858" cy="9041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05590"/>
            <a:ext cx="14630400" cy="8229600"/>
          </a:xfrm>
          <a:prstGeom prst="rect">
            <a:avLst/>
          </a:prstGeom>
          <a:solidFill>
            <a:srgbClr val="05050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730925" y="536496"/>
            <a:ext cx="4873466" cy="609124"/>
          </a:xfrm>
          <a:prstGeom prst="rect">
            <a:avLst/>
          </a:prstGeom>
          <a:noFill/>
          <a:ln/>
        </p:spPr>
        <p:txBody>
          <a:bodyPr wrap="none" rtlCol="0" anchor="t"/>
          <a:lstStyle/>
          <a:p>
            <a:pPr marL="0" indent="0">
              <a:lnSpc>
                <a:spcPts val="4797"/>
              </a:lnSpc>
              <a:buNone/>
            </a:pPr>
            <a:r>
              <a:rPr lang="en-US" sz="3837" dirty="0">
                <a:solidFill>
                  <a:srgbClr val="F2F2F3"/>
                </a:solidFill>
                <a:latin typeface="Poppins" pitchFamily="34" charset="0"/>
                <a:ea typeface="Poppins" pitchFamily="34" charset="-122"/>
                <a:cs typeface="Poppins" pitchFamily="34" charset="-120"/>
              </a:rPr>
              <a:t>Test the Hypotheses</a:t>
            </a:r>
            <a:endParaRPr lang="en-US" sz="3837" dirty="0"/>
          </a:p>
        </p:txBody>
      </p:sp>
      <p:sp>
        <p:nvSpPr>
          <p:cNvPr id="6" name="Text 2"/>
          <p:cNvSpPr/>
          <p:nvPr/>
        </p:nvSpPr>
        <p:spPr>
          <a:xfrm>
            <a:off x="742281" y="1278810"/>
            <a:ext cx="7682151" cy="2358856"/>
          </a:xfrm>
          <a:prstGeom prst="rect">
            <a:avLst/>
          </a:prstGeom>
          <a:noFill/>
          <a:ln/>
        </p:spPr>
        <p:txBody>
          <a:bodyPr wrap="square" rtlCol="0" anchor="t"/>
          <a:lstStyle/>
          <a:p>
            <a:pPr marL="0" indent="0">
              <a:lnSpc>
                <a:spcPts val="3070"/>
              </a:lnSpc>
              <a:buNone/>
            </a:pPr>
            <a:r>
              <a:rPr lang="en-US" sz="2000" dirty="0">
                <a:solidFill>
                  <a:srgbClr val="E5E0DF"/>
                </a:solidFill>
                <a:latin typeface="Roboto" pitchFamily="34" charset="0"/>
                <a:ea typeface="Roboto" pitchFamily="34" charset="-122"/>
                <a:cs typeface="Roboto" pitchFamily="34" charset="-120"/>
              </a:rPr>
              <a:t>Our **third hypothesis**, that sales are higher during certain months of the year, was **supported** by the data. The analysis revealed that the Superstore experiences a significant uptick in sales during the months of November and December, coinciding with the holiday shopping season.</a:t>
            </a:r>
            <a:endParaRPr lang="en-US" sz="2000" dirty="0"/>
          </a:p>
        </p:txBody>
      </p:sp>
      <p:pic>
        <p:nvPicPr>
          <p:cNvPr id="7" name="Image 2" descr="preencoded.png"/>
          <p:cNvPicPr>
            <a:picLocks noChangeAspect="1"/>
          </p:cNvPicPr>
          <p:nvPr/>
        </p:nvPicPr>
        <p:blipFill>
          <a:blip r:embed="rId5"/>
          <a:stretch>
            <a:fillRect/>
          </a:stretch>
        </p:blipFill>
        <p:spPr>
          <a:xfrm>
            <a:off x="1446755" y="3770857"/>
            <a:ext cx="6571975" cy="4086344"/>
          </a:xfrm>
          <a:prstGeom prst="rect">
            <a:avLst/>
          </a:prstGeom>
        </p:spPr>
      </p:pic>
      <p:pic>
        <p:nvPicPr>
          <p:cNvPr id="9" name="Picture 8">
            <a:extLst>
              <a:ext uri="{FF2B5EF4-FFF2-40B4-BE49-F238E27FC236}">
                <a16:creationId xmlns:a16="http://schemas.microsoft.com/office/drawing/2014/main" id="{6DE46F59-4C21-4997-A06C-CAEA0F4C90C4}"/>
              </a:ext>
            </a:extLst>
          </p:cNvPr>
          <p:cNvPicPr>
            <a:picLocks noChangeAspect="1"/>
          </p:cNvPicPr>
          <p:nvPr/>
        </p:nvPicPr>
        <p:blipFill>
          <a:blip r:embed="rId6"/>
          <a:stretch>
            <a:fillRect/>
          </a:stretch>
        </p:blipFill>
        <p:spPr>
          <a:xfrm>
            <a:off x="-29162" y="-877988"/>
            <a:ext cx="2171114" cy="14144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298" y="0"/>
            <a:ext cx="14630400" cy="8229600"/>
          </a:xfrm>
          <a:prstGeom prst="rect">
            <a:avLst/>
          </a:prstGeom>
          <a:solidFill>
            <a:srgbClr val="05050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711875" y="523637"/>
            <a:ext cx="4746308" cy="593169"/>
          </a:xfrm>
          <a:prstGeom prst="rect">
            <a:avLst/>
          </a:prstGeom>
          <a:noFill/>
          <a:ln/>
        </p:spPr>
        <p:txBody>
          <a:bodyPr wrap="none" rtlCol="0" anchor="t"/>
          <a:lstStyle/>
          <a:p>
            <a:pPr marL="0" indent="0">
              <a:lnSpc>
                <a:spcPts val="4672"/>
              </a:lnSpc>
              <a:buNone/>
            </a:pPr>
            <a:r>
              <a:rPr lang="en-US" sz="3737" dirty="0">
                <a:solidFill>
                  <a:srgbClr val="F2F2F3"/>
                </a:solidFill>
                <a:latin typeface="Poppins" pitchFamily="34" charset="0"/>
                <a:ea typeface="Poppins" pitchFamily="34" charset="-122"/>
                <a:cs typeface="Poppins" pitchFamily="34" charset="-120"/>
              </a:rPr>
              <a:t>Test the Hypotheses</a:t>
            </a:r>
            <a:endParaRPr lang="en-US" sz="3737" dirty="0"/>
          </a:p>
        </p:txBody>
      </p:sp>
      <p:sp>
        <p:nvSpPr>
          <p:cNvPr id="6" name="Text 2"/>
          <p:cNvSpPr/>
          <p:nvPr/>
        </p:nvSpPr>
        <p:spPr>
          <a:xfrm>
            <a:off x="711875" y="1401485"/>
            <a:ext cx="7720251" cy="759143"/>
          </a:xfrm>
          <a:prstGeom prst="rect">
            <a:avLst/>
          </a:prstGeom>
          <a:noFill/>
          <a:ln/>
        </p:spPr>
        <p:txBody>
          <a:bodyPr wrap="square" rtlCol="0" anchor="t"/>
          <a:lstStyle/>
          <a:p>
            <a:pPr marL="0" indent="0">
              <a:lnSpc>
                <a:spcPts val="2990"/>
              </a:lnSpc>
              <a:buNone/>
            </a:pPr>
            <a:r>
              <a:rPr lang="en-US" sz="2000" dirty="0">
                <a:solidFill>
                  <a:srgbClr val="E5E0DF"/>
                </a:solidFill>
                <a:latin typeface="Roboto" pitchFamily="34" charset="0"/>
                <a:ea typeface="Roboto" pitchFamily="34" charset="-122"/>
                <a:cs typeface="Roboto" pitchFamily="34" charset="-120"/>
              </a:rPr>
              <a:t>The **fourth hypothesis** was that orders with same-day shipping have the lowest rate of returned products.</a:t>
            </a:r>
            <a:endParaRPr lang="en-US" sz="2000" dirty="0"/>
          </a:p>
        </p:txBody>
      </p:sp>
      <p:sp>
        <p:nvSpPr>
          <p:cNvPr id="7" name="Text 3"/>
          <p:cNvSpPr/>
          <p:nvPr/>
        </p:nvSpPr>
        <p:spPr>
          <a:xfrm>
            <a:off x="849661" y="2271672"/>
            <a:ext cx="7720251" cy="1469694"/>
          </a:xfrm>
          <a:prstGeom prst="rect">
            <a:avLst/>
          </a:prstGeom>
          <a:noFill/>
          <a:ln/>
        </p:spPr>
        <p:txBody>
          <a:bodyPr wrap="square" rtlCol="0" anchor="t"/>
          <a:lstStyle/>
          <a:p>
            <a:pPr marL="0" indent="0">
              <a:lnSpc>
                <a:spcPts val="2990"/>
              </a:lnSpc>
              <a:buNone/>
            </a:pPr>
            <a:r>
              <a:rPr lang="en-US" sz="2000" dirty="0">
                <a:solidFill>
                  <a:srgbClr val="E5E0DF"/>
                </a:solidFill>
                <a:latin typeface="Roboto" pitchFamily="34" charset="0"/>
                <a:ea typeface="Roboto" pitchFamily="34" charset="-122"/>
                <a:cs typeface="Roboto" pitchFamily="34" charset="-120"/>
              </a:rPr>
              <a:t>The data analysis **supported** this hypothesis, showing that orders with same-day shipping indeed have the lowest rate of returned products compared to other shipping options.</a:t>
            </a:r>
            <a:endParaRPr lang="en-US" sz="2000" dirty="0"/>
          </a:p>
        </p:txBody>
      </p:sp>
      <p:pic>
        <p:nvPicPr>
          <p:cNvPr id="8" name="Image 2" descr="preencoded.png"/>
          <p:cNvPicPr>
            <a:picLocks noChangeAspect="1"/>
          </p:cNvPicPr>
          <p:nvPr/>
        </p:nvPicPr>
        <p:blipFill>
          <a:blip r:embed="rId5"/>
          <a:stretch>
            <a:fillRect/>
          </a:stretch>
        </p:blipFill>
        <p:spPr>
          <a:xfrm>
            <a:off x="989556" y="3476964"/>
            <a:ext cx="7102258" cy="4614850"/>
          </a:xfrm>
          <a:prstGeom prst="rect">
            <a:avLst/>
          </a:prstGeom>
        </p:spPr>
      </p:pic>
      <p:pic>
        <p:nvPicPr>
          <p:cNvPr id="10" name="Picture 9">
            <a:extLst>
              <a:ext uri="{FF2B5EF4-FFF2-40B4-BE49-F238E27FC236}">
                <a16:creationId xmlns:a16="http://schemas.microsoft.com/office/drawing/2014/main" id="{7ED86886-9D0A-A9B2-B9A2-E911656C32F7}"/>
              </a:ext>
            </a:extLst>
          </p:cNvPr>
          <p:cNvPicPr>
            <a:picLocks noChangeAspect="1"/>
          </p:cNvPicPr>
          <p:nvPr/>
        </p:nvPicPr>
        <p:blipFill>
          <a:blip r:embed="rId6"/>
          <a:stretch>
            <a:fillRect/>
          </a:stretch>
        </p:blipFill>
        <p:spPr>
          <a:xfrm>
            <a:off x="12601184" y="1"/>
            <a:ext cx="1916601" cy="11168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781764" y="628174"/>
            <a:ext cx="5212318" cy="651510"/>
          </a:xfrm>
          <a:prstGeom prst="rect">
            <a:avLst/>
          </a:prstGeom>
          <a:noFill/>
          <a:ln/>
        </p:spPr>
        <p:txBody>
          <a:bodyPr wrap="none" rtlCol="0" anchor="t"/>
          <a:lstStyle/>
          <a:p>
            <a:pPr marL="0" indent="0">
              <a:lnSpc>
                <a:spcPts val="5130"/>
              </a:lnSpc>
              <a:buNone/>
            </a:pPr>
            <a:r>
              <a:rPr lang="en-US" sz="4104" dirty="0">
                <a:solidFill>
                  <a:srgbClr val="F2F2F3"/>
                </a:solidFill>
                <a:latin typeface="Poppins" pitchFamily="34" charset="0"/>
                <a:ea typeface="Poppins" pitchFamily="34" charset="-122"/>
                <a:cs typeface="Poppins" pitchFamily="34" charset="-120"/>
              </a:rPr>
              <a:t>Test the Hypotheses</a:t>
            </a:r>
            <a:endParaRPr lang="en-US" sz="4104" dirty="0"/>
          </a:p>
        </p:txBody>
      </p:sp>
      <p:sp>
        <p:nvSpPr>
          <p:cNvPr id="6" name="Text 2"/>
          <p:cNvSpPr/>
          <p:nvPr/>
        </p:nvSpPr>
        <p:spPr>
          <a:xfrm>
            <a:off x="781764" y="1592342"/>
            <a:ext cx="7580471" cy="1667828"/>
          </a:xfrm>
          <a:prstGeom prst="rect">
            <a:avLst/>
          </a:prstGeom>
          <a:noFill/>
          <a:ln/>
        </p:spPr>
        <p:txBody>
          <a:bodyPr wrap="square" rtlCol="0" anchor="t"/>
          <a:lstStyle/>
          <a:p>
            <a:pPr marL="0" indent="0">
              <a:lnSpc>
                <a:spcPts val="3283"/>
              </a:lnSpc>
              <a:buNone/>
            </a:pPr>
            <a:r>
              <a:rPr lang="en-US" sz="2000" dirty="0">
                <a:solidFill>
                  <a:srgbClr val="E5E0DF"/>
                </a:solidFill>
                <a:latin typeface="Roboto" pitchFamily="34" charset="0"/>
                <a:ea typeface="Roboto" pitchFamily="34" charset="-122"/>
                <a:cs typeface="Roboto" pitchFamily="34" charset="-120"/>
              </a:rPr>
              <a:t>Our **fifth hypothesis** was that the company's profit is higher on weekdays than on weekends. The analysis of the data **supports** this hypothesis, as the data shows the company's profit is indeed greater on weekdays compared to weekends.</a:t>
            </a:r>
            <a:endParaRPr lang="en-US" sz="2000" dirty="0"/>
          </a:p>
        </p:txBody>
      </p:sp>
      <p:pic>
        <p:nvPicPr>
          <p:cNvPr id="7" name="Image 2" descr="preencoded.png"/>
          <p:cNvPicPr>
            <a:picLocks noChangeAspect="1"/>
          </p:cNvPicPr>
          <p:nvPr/>
        </p:nvPicPr>
        <p:blipFill>
          <a:blip r:embed="rId5"/>
          <a:stretch>
            <a:fillRect/>
          </a:stretch>
        </p:blipFill>
        <p:spPr>
          <a:xfrm>
            <a:off x="781764" y="3572828"/>
            <a:ext cx="8216397" cy="4493933"/>
          </a:xfrm>
          <a:prstGeom prst="rect">
            <a:avLst/>
          </a:prstGeom>
        </p:spPr>
      </p:pic>
      <p:pic>
        <p:nvPicPr>
          <p:cNvPr id="9" name="Picture 8">
            <a:extLst>
              <a:ext uri="{FF2B5EF4-FFF2-40B4-BE49-F238E27FC236}">
                <a16:creationId xmlns:a16="http://schemas.microsoft.com/office/drawing/2014/main" id="{686D2C70-2559-B59E-18F3-E21F27914CE0}"/>
              </a:ext>
            </a:extLst>
          </p:cNvPr>
          <p:cNvPicPr>
            <a:picLocks noChangeAspect="1"/>
          </p:cNvPicPr>
          <p:nvPr/>
        </p:nvPicPr>
        <p:blipFill>
          <a:blip r:embed="rId6"/>
          <a:stretch>
            <a:fillRect/>
          </a:stretch>
        </p:blipFill>
        <p:spPr>
          <a:xfrm>
            <a:off x="12250455" y="1"/>
            <a:ext cx="2379945" cy="9770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7640" y="0"/>
            <a:ext cx="14630400" cy="8229600"/>
          </a:xfrm>
          <a:prstGeom prst="rect">
            <a:avLst/>
          </a:prstGeom>
          <a:solidFill>
            <a:srgbClr val="05050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19507" y="601028"/>
            <a:ext cx="5463897" cy="682943"/>
          </a:xfrm>
          <a:prstGeom prst="rect">
            <a:avLst/>
          </a:prstGeom>
          <a:noFill/>
          <a:ln/>
        </p:spPr>
        <p:txBody>
          <a:bodyPr wrap="none" rtlCol="0" anchor="t"/>
          <a:lstStyle/>
          <a:p>
            <a:pPr marL="0" indent="0">
              <a:lnSpc>
                <a:spcPts val="5378"/>
              </a:lnSpc>
              <a:buNone/>
            </a:pPr>
            <a:r>
              <a:rPr lang="en-US" sz="4302" dirty="0">
                <a:solidFill>
                  <a:srgbClr val="F2F2F3"/>
                </a:solidFill>
                <a:latin typeface="Poppins" pitchFamily="34" charset="0"/>
                <a:ea typeface="Poppins" pitchFamily="34" charset="-122"/>
                <a:cs typeface="Poppins" pitchFamily="34" charset="-120"/>
              </a:rPr>
              <a:t>Conclusions</a:t>
            </a:r>
            <a:endParaRPr lang="en-US" sz="4302" dirty="0"/>
          </a:p>
        </p:txBody>
      </p:sp>
      <p:sp>
        <p:nvSpPr>
          <p:cNvPr id="6" name="Text 2"/>
          <p:cNvSpPr/>
          <p:nvPr/>
        </p:nvSpPr>
        <p:spPr>
          <a:xfrm>
            <a:off x="1256467" y="1749872"/>
            <a:ext cx="7504986" cy="2185988"/>
          </a:xfrm>
          <a:prstGeom prst="rect">
            <a:avLst/>
          </a:prstGeom>
          <a:noFill/>
          <a:ln/>
        </p:spPr>
        <p:txBody>
          <a:bodyPr wrap="square" rtlCol="0" anchor="t"/>
          <a:lstStyle/>
          <a:p>
            <a:pPr marL="342900" indent="-342900">
              <a:buFont typeface="Arial" panose="020B0604020202020204" pitchFamily="34" charset="0"/>
              <a:buChar char="•"/>
            </a:pPr>
            <a:r>
              <a:rPr lang="en-US" sz="2000" b="1" dirty="0">
                <a:solidFill>
                  <a:srgbClr val="E5E0DF"/>
                </a:solidFill>
                <a:latin typeface="Roboto" pitchFamily="34" charset="0"/>
                <a:ea typeface="Roboto" pitchFamily="34" charset="-122"/>
                <a:cs typeface="Roboto" pitchFamily="34" charset="-120"/>
              </a:rPr>
              <a:t>Hypothesis 1:</a:t>
            </a:r>
            <a:r>
              <a:rPr lang="en-US" sz="2000" dirty="0">
                <a:solidFill>
                  <a:srgbClr val="E5E0DF"/>
                </a:solidFill>
                <a:latin typeface="Roboto" pitchFamily="34" charset="0"/>
                <a:ea typeface="Roboto" pitchFamily="34" charset="-122"/>
                <a:cs typeface="Roboto" pitchFamily="34" charset="-120"/>
              </a:rPr>
              <a:t> Technology products have the highest profit margin compared to other product categories. This hypothesis is supported. The data shows that technology products have the highest profit margin compared to other product categories</a:t>
            </a:r>
            <a:r>
              <a:rPr lang="en-US" sz="2151" dirty="0">
                <a:solidFill>
                  <a:srgbClr val="E5E0DF"/>
                </a:solidFill>
                <a:latin typeface="Roboto" pitchFamily="34" charset="0"/>
                <a:ea typeface="Roboto" pitchFamily="34" charset="-122"/>
                <a:cs typeface="Roboto" pitchFamily="34" charset="-120"/>
              </a:rPr>
              <a:t>.</a:t>
            </a:r>
            <a:endParaRPr lang="en-US" sz="2151" dirty="0"/>
          </a:p>
        </p:txBody>
      </p:sp>
      <p:sp>
        <p:nvSpPr>
          <p:cNvPr id="7" name="Text 3"/>
          <p:cNvSpPr/>
          <p:nvPr/>
        </p:nvSpPr>
        <p:spPr>
          <a:xfrm>
            <a:off x="1256467" y="3935860"/>
            <a:ext cx="7068026" cy="1748790"/>
          </a:xfrm>
          <a:prstGeom prst="rect">
            <a:avLst/>
          </a:prstGeom>
          <a:noFill/>
          <a:ln/>
        </p:spPr>
        <p:txBody>
          <a:bodyPr wrap="square" rtlCol="0" anchor="t"/>
          <a:lstStyle/>
          <a:p>
            <a:pPr marL="342900" indent="-342900" algn="l">
              <a:buSzPct val="100000"/>
              <a:buChar char="•"/>
            </a:pPr>
            <a:r>
              <a:rPr lang="en-US" sz="2000" b="1" dirty="0">
                <a:solidFill>
                  <a:srgbClr val="E5E0DF"/>
                </a:solidFill>
                <a:latin typeface="Roboto" pitchFamily="34" charset="0"/>
                <a:ea typeface="Roboto" pitchFamily="34" charset="-122"/>
                <a:cs typeface="Roboto" pitchFamily="34" charset="-120"/>
              </a:rPr>
              <a:t>Hypothesis 2:</a:t>
            </a:r>
            <a:r>
              <a:rPr lang="en-US" sz="2000" dirty="0">
                <a:solidFill>
                  <a:srgbClr val="E5E0DF"/>
                </a:solidFill>
                <a:latin typeface="Roboto" pitchFamily="34" charset="0"/>
                <a:ea typeface="Roboto" pitchFamily="34" charset="-122"/>
                <a:cs typeface="Roboto" pitchFamily="34" charset="-120"/>
              </a:rPr>
              <a:t> The East region has the highest sales compared to other regions. This hypothesis is not supported. The data shows that the East region does not have the highest sales compared to other regions</a:t>
            </a:r>
            <a:r>
              <a:rPr lang="en-US" sz="2151" dirty="0">
                <a:solidFill>
                  <a:srgbClr val="E5E0DF"/>
                </a:solidFill>
                <a:latin typeface="Roboto" pitchFamily="34" charset="0"/>
                <a:ea typeface="Roboto" pitchFamily="34" charset="-122"/>
                <a:cs typeface="Roboto" pitchFamily="34" charset="-120"/>
              </a:rPr>
              <a:t>.</a:t>
            </a:r>
            <a:endParaRPr lang="en-US" sz="2151" dirty="0"/>
          </a:p>
        </p:txBody>
      </p:sp>
      <p:sp>
        <p:nvSpPr>
          <p:cNvPr id="8" name="Text 4"/>
          <p:cNvSpPr/>
          <p:nvPr/>
        </p:nvSpPr>
        <p:spPr>
          <a:xfrm>
            <a:off x="1256467" y="5879782"/>
            <a:ext cx="7068026" cy="1748790"/>
          </a:xfrm>
          <a:prstGeom prst="rect">
            <a:avLst/>
          </a:prstGeom>
          <a:noFill/>
          <a:ln/>
        </p:spPr>
        <p:txBody>
          <a:bodyPr wrap="square" rtlCol="0" anchor="t"/>
          <a:lstStyle/>
          <a:p>
            <a:pPr marL="342900" indent="-342900" algn="l">
              <a:buSzPct val="100000"/>
              <a:buChar char="•"/>
            </a:pPr>
            <a:r>
              <a:rPr lang="en-US" sz="2000" b="1" dirty="0">
                <a:solidFill>
                  <a:srgbClr val="E5E0DF"/>
                </a:solidFill>
                <a:latin typeface="Roboto" pitchFamily="34" charset="0"/>
                <a:ea typeface="Roboto" pitchFamily="34" charset="-122"/>
                <a:cs typeface="Roboto" pitchFamily="34" charset="-120"/>
              </a:rPr>
              <a:t>Hypothesis 3:</a:t>
            </a:r>
            <a:r>
              <a:rPr lang="en-US" sz="2000" dirty="0">
                <a:solidFill>
                  <a:srgbClr val="E5E0DF"/>
                </a:solidFill>
                <a:latin typeface="Roboto" pitchFamily="34" charset="0"/>
                <a:ea typeface="Roboto" pitchFamily="34" charset="-122"/>
                <a:cs typeface="Roboto" pitchFamily="34" charset="-120"/>
              </a:rPr>
              <a:t> Sales are higher during certain months of the year. This hypothesis is supported. The data shows that sales are higher during certain months of the year, particularly during the holiday shopping season.</a:t>
            </a:r>
            <a:endParaRPr lang="en-US" sz="2000" dirty="0"/>
          </a:p>
        </p:txBody>
      </p:sp>
      <p:pic>
        <p:nvPicPr>
          <p:cNvPr id="10" name="Picture 9">
            <a:extLst>
              <a:ext uri="{FF2B5EF4-FFF2-40B4-BE49-F238E27FC236}">
                <a16:creationId xmlns:a16="http://schemas.microsoft.com/office/drawing/2014/main" id="{39E0A4F2-1822-C138-B31C-74B61CBDF5A1}"/>
              </a:ext>
            </a:extLst>
          </p:cNvPr>
          <p:cNvPicPr>
            <a:picLocks noChangeAspect="1"/>
          </p:cNvPicPr>
          <p:nvPr/>
        </p:nvPicPr>
        <p:blipFill>
          <a:blip r:embed="rId5"/>
          <a:stretch>
            <a:fillRect/>
          </a:stretch>
        </p:blipFill>
        <p:spPr>
          <a:xfrm>
            <a:off x="12488449" y="0"/>
            <a:ext cx="2204581" cy="14404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69449"/>
            <a:ext cx="14630400" cy="8229600"/>
          </a:xfrm>
          <a:prstGeom prst="rect">
            <a:avLst/>
          </a:prstGeom>
          <a:solidFill>
            <a:srgbClr val="050505"/>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846058"/>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Conclusions</a:t>
            </a:r>
            <a:endParaRPr lang="en-US" sz="4374" dirty="0"/>
          </a:p>
        </p:txBody>
      </p:sp>
      <p:sp>
        <p:nvSpPr>
          <p:cNvPr id="6" name="Text 2"/>
          <p:cNvSpPr/>
          <p:nvPr/>
        </p:nvSpPr>
        <p:spPr>
          <a:xfrm>
            <a:off x="6779181" y="1980158"/>
            <a:ext cx="7033260" cy="2134642"/>
          </a:xfrm>
          <a:prstGeom prst="rect">
            <a:avLst/>
          </a:prstGeom>
          <a:noFill/>
          <a:ln/>
        </p:spPr>
        <p:txBody>
          <a:bodyPr wrap="square" rtlCol="0" anchor="t"/>
          <a:lstStyle/>
          <a:p>
            <a:pPr marL="342900" indent="-342900" algn="just">
              <a:buSzPct val="100000"/>
              <a:buFont typeface="+mj-lt"/>
              <a:buAutoNum type="arabicPeriod"/>
            </a:pPr>
            <a:r>
              <a:rPr lang="en-US" sz="2000" b="1" dirty="0">
                <a:solidFill>
                  <a:srgbClr val="E5E0DF"/>
                </a:solidFill>
                <a:latin typeface="Roboto" pitchFamily="34" charset="0"/>
                <a:ea typeface="Roboto" pitchFamily="34" charset="-122"/>
                <a:cs typeface="Roboto" pitchFamily="34" charset="-120"/>
              </a:rPr>
              <a:t>Hypothesis 4:</a:t>
            </a:r>
            <a:r>
              <a:rPr lang="en-US" sz="2000" dirty="0">
                <a:solidFill>
                  <a:srgbClr val="E5E0DF"/>
                </a:solidFill>
                <a:latin typeface="Roboto" pitchFamily="34" charset="0"/>
                <a:ea typeface="Roboto" pitchFamily="34" charset="-122"/>
                <a:cs typeface="Roboto" pitchFamily="34" charset="-120"/>
              </a:rPr>
              <a:t> Orders with same-day shipping have the lowest rate of returned products. This hypothesis is supported, as the data shows that orders with same-day shipping have the lowest rate of returned products.</a:t>
            </a:r>
          </a:p>
          <a:p>
            <a:pPr marL="342900" indent="-342900" algn="just">
              <a:buSzPct val="100000"/>
              <a:buFont typeface="+mj-lt"/>
              <a:buAutoNum type="arabicPeriod"/>
            </a:pPr>
            <a:endParaRPr lang="en-US" sz="2400" dirty="0"/>
          </a:p>
        </p:txBody>
      </p:sp>
      <p:sp>
        <p:nvSpPr>
          <p:cNvPr id="7" name="Text 3"/>
          <p:cNvSpPr/>
          <p:nvPr/>
        </p:nvSpPr>
        <p:spPr>
          <a:xfrm>
            <a:off x="6771561" y="3980562"/>
            <a:ext cx="7033260" cy="1558638"/>
          </a:xfrm>
          <a:prstGeom prst="rect">
            <a:avLst/>
          </a:prstGeom>
          <a:noFill/>
          <a:ln/>
        </p:spPr>
        <p:txBody>
          <a:bodyPr wrap="square" rtlCol="0" anchor="t"/>
          <a:lstStyle/>
          <a:p>
            <a:pPr marL="342900" indent="-342900" algn="l">
              <a:buSzPct val="100000"/>
              <a:buFont typeface="+mj-lt"/>
              <a:buAutoNum type="arabicPeriod" startAt="2"/>
            </a:pPr>
            <a:r>
              <a:rPr lang="en-US" sz="2000" b="1" dirty="0">
                <a:solidFill>
                  <a:srgbClr val="E5E0DF"/>
                </a:solidFill>
                <a:latin typeface="Roboto" pitchFamily="34" charset="0"/>
                <a:ea typeface="Roboto" pitchFamily="34" charset="-122"/>
                <a:cs typeface="Roboto" pitchFamily="34" charset="-120"/>
              </a:rPr>
              <a:t>Hypothesis 5:</a:t>
            </a:r>
            <a:r>
              <a:rPr lang="en-US" sz="2000" dirty="0">
                <a:solidFill>
                  <a:srgbClr val="E5E0DF"/>
                </a:solidFill>
                <a:latin typeface="Roboto" pitchFamily="34" charset="0"/>
                <a:ea typeface="Roboto" pitchFamily="34" charset="-122"/>
                <a:cs typeface="Roboto" pitchFamily="34" charset="-120"/>
              </a:rPr>
              <a:t> The company's profit is more on weekdays than on weekends. This hypothesis is supported, as the data shows the company's profit is indeed greater on weekdays compared to weekends.</a:t>
            </a:r>
            <a:endParaRPr lang="en-US" sz="2000" dirty="0"/>
          </a:p>
        </p:txBody>
      </p:sp>
      <p:sp>
        <p:nvSpPr>
          <p:cNvPr id="8" name="Text 4"/>
          <p:cNvSpPr/>
          <p:nvPr/>
        </p:nvSpPr>
        <p:spPr>
          <a:xfrm>
            <a:off x="6758921" y="5916598"/>
            <a:ext cx="7033260" cy="1558639"/>
          </a:xfrm>
          <a:prstGeom prst="rect">
            <a:avLst/>
          </a:prstGeom>
          <a:noFill/>
          <a:ln/>
        </p:spPr>
        <p:txBody>
          <a:bodyPr wrap="square" rtlCol="0" anchor="t"/>
          <a:lstStyle/>
          <a:p>
            <a:pPr marL="342900" indent="-342900" algn="l">
              <a:buSzPct val="100000"/>
              <a:buFont typeface="+mj-lt"/>
              <a:buAutoNum type="arabicPeriod" startAt="3"/>
            </a:pPr>
            <a:r>
              <a:rPr lang="en-US" sz="2000" b="1" dirty="0">
                <a:solidFill>
                  <a:srgbClr val="E5E0DF"/>
                </a:solidFill>
                <a:latin typeface="Roboto" pitchFamily="34" charset="0"/>
                <a:ea typeface="Roboto" pitchFamily="34" charset="-122"/>
                <a:cs typeface="Roboto" pitchFamily="34" charset="-120"/>
              </a:rPr>
              <a:t>Implication:</a:t>
            </a:r>
            <a:r>
              <a:rPr lang="en-US" sz="2000" dirty="0">
                <a:solidFill>
                  <a:srgbClr val="E5E0DF"/>
                </a:solidFill>
                <a:latin typeface="Roboto" pitchFamily="34" charset="0"/>
                <a:ea typeface="Roboto" pitchFamily="34" charset="-122"/>
                <a:cs typeface="Roboto" pitchFamily="34" charset="-120"/>
              </a:rPr>
              <a:t> Understanding these patterns in customer behavior and demand can help the company optimize its operations and marketing strategies to drive higher profitability.</a:t>
            </a:r>
            <a:endParaRPr lang="en-US" sz="2000" dirty="0"/>
          </a:p>
        </p:txBody>
      </p:sp>
      <p:pic>
        <p:nvPicPr>
          <p:cNvPr id="10" name="Picture 9">
            <a:extLst>
              <a:ext uri="{FF2B5EF4-FFF2-40B4-BE49-F238E27FC236}">
                <a16:creationId xmlns:a16="http://schemas.microsoft.com/office/drawing/2014/main" id="{7B466EA0-5250-6161-C2DC-2E07E1532587}"/>
              </a:ext>
            </a:extLst>
          </p:cNvPr>
          <p:cNvPicPr>
            <a:picLocks noChangeAspect="1"/>
          </p:cNvPicPr>
          <p:nvPr/>
        </p:nvPicPr>
        <p:blipFill>
          <a:blip r:embed="rId5"/>
          <a:stretch>
            <a:fillRect/>
          </a:stretch>
        </p:blipFill>
        <p:spPr>
          <a:xfrm>
            <a:off x="12087616" y="69449"/>
            <a:ext cx="2535164" cy="90758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5196"/>
          </a:xfrm>
          <a:prstGeom prst="rect">
            <a:avLst/>
          </a:prstGeom>
          <a:solidFill>
            <a:srgbClr val="050505"/>
          </a:solidFill>
          <a:ln/>
        </p:spPr>
      </p:sp>
      <p:sp>
        <p:nvSpPr>
          <p:cNvPr id="4" name="Text 1"/>
          <p:cNvSpPr/>
          <p:nvPr/>
        </p:nvSpPr>
        <p:spPr>
          <a:xfrm>
            <a:off x="2541865" y="552688"/>
            <a:ext cx="5024557" cy="628055"/>
          </a:xfrm>
          <a:prstGeom prst="rect">
            <a:avLst/>
          </a:prstGeom>
          <a:noFill/>
          <a:ln/>
        </p:spPr>
        <p:txBody>
          <a:bodyPr wrap="none" rtlCol="0" anchor="t"/>
          <a:lstStyle/>
          <a:p>
            <a:pPr marL="0" indent="0">
              <a:lnSpc>
                <a:spcPts val="4945"/>
              </a:lnSpc>
              <a:buNone/>
            </a:pPr>
            <a:r>
              <a:rPr lang="en-US" sz="3956" dirty="0">
                <a:solidFill>
                  <a:srgbClr val="F2F2F3"/>
                </a:solidFill>
                <a:latin typeface="Poppins" pitchFamily="34" charset="0"/>
                <a:ea typeface="Poppins" pitchFamily="34" charset="-122"/>
                <a:cs typeface="Poppins" pitchFamily="34" charset="-120"/>
              </a:rPr>
              <a:t>Suggestions</a:t>
            </a:r>
            <a:endParaRPr lang="en-US" sz="3956" dirty="0"/>
          </a:p>
        </p:txBody>
      </p:sp>
      <p:sp>
        <p:nvSpPr>
          <p:cNvPr id="5" name="Shape 2"/>
          <p:cNvSpPr/>
          <p:nvPr/>
        </p:nvSpPr>
        <p:spPr>
          <a:xfrm>
            <a:off x="2534245" y="1590318"/>
            <a:ext cx="4672846" cy="2547461"/>
          </a:xfrm>
          <a:prstGeom prst="roundRect">
            <a:avLst>
              <a:gd name="adj" fmla="val 3550"/>
            </a:avLst>
          </a:prstGeom>
          <a:solidFill>
            <a:srgbClr val="3D3D42"/>
          </a:solidFill>
          <a:ln w="7620">
            <a:solidFill>
              <a:srgbClr val="56565B"/>
            </a:solidFill>
            <a:prstDash val="solid"/>
          </a:ln>
        </p:spPr>
      </p:sp>
      <p:sp>
        <p:nvSpPr>
          <p:cNvPr id="6" name="Text 3"/>
          <p:cNvSpPr/>
          <p:nvPr/>
        </p:nvSpPr>
        <p:spPr>
          <a:xfrm>
            <a:off x="2750463" y="1791295"/>
            <a:ext cx="4255651" cy="401955"/>
          </a:xfrm>
          <a:prstGeom prst="rect">
            <a:avLst/>
          </a:prstGeom>
          <a:noFill/>
          <a:ln/>
        </p:spPr>
        <p:txBody>
          <a:bodyPr wrap="none" rtlCol="0" anchor="t"/>
          <a:lstStyle/>
          <a:p>
            <a:pPr marL="0" indent="0">
              <a:lnSpc>
                <a:spcPts val="3165"/>
              </a:lnSpc>
              <a:buNone/>
            </a:pPr>
            <a:r>
              <a:rPr lang="en-US" sz="2000" dirty="0">
                <a:solidFill>
                  <a:srgbClr val="E5E0DF"/>
                </a:solidFill>
                <a:latin typeface="Roboto" pitchFamily="34" charset="0"/>
                <a:ea typeface="Roboto" pitchFamily="34" charset="-122"/>
                <a:cs typeface="Roboto" pitchFamily="34" charset="-120"/>
              </a:rPr>
              <a:t>Focus on Technology</a:t>
            </a:r>
            <a:endParaRPr lang="en-US" sz="2000" dirty="0"/>
          </a:p>
        </p:txBody>
      </p:sp>
      <p:sp>
        <p:nvSpPr>
          <p:cNvPr id="7" name="Text 4"/>
          <p:cNvSpPr/>
          <p:nvPr/>
        </p:nvSpPr>
        <p:spPr>
          <a:xfrm>
            <a:off x="2750463" y="2313742"/>
            <a:ext cx="4255651" cy="1607820"/>
          </a:xfrm>
          <a:prstGeom prst="rect">
            <a:avLst/>
          </a:prstGeom>
          <a:noFill/>
          <a:ln/>
        </p:spPr>
        <p:txBody>
          <a:bodyPr wrap="square" rtlCol="0" anchor="t"/>
          <a:lstStyle/>
          <a:p>
            <a:pPr marL="0" indent="0">
              <a:lnSpc>
                <a:spcPts val="3165"/>
              </a:lnSpc>
              <a:buNone/>
            </a:pPr>
            <a:r>
              <a:rPr lang="en-US" sz="2000" dirty="0">
                <a:solidFill>
                  <a:srgbClr val="E5E0DF"/>
                </a:solidFill>
                <a:latin typeface="Roboto" pitchFamily="34" charset="0"/>
                <a:ea typeface="Roboto" pitchFamily="34" charset="-122"/>
                <a:cs typeface="Roboto" pitchFamily="34" charset="-120"/>
              </a:rPr>
              <a:t>Prioritize the development and promotion of the technology product line, as it has the highest profit margins.</a:t>
            </a:r>
            <a:endParaRPr lang="en-US" sz="2000" dirty="0"/>
          </a:p>
        </p:txBody>
      </p:sp>
      <p:sp>
        <p:nvSpPr>
          <p:cNvPr id="8" name="Shape 5"/>
          <p:cNvSpPr/>
          <p:nvPr/>
        </p:nvSpPr>
        <p:spPr>
          <a:xfrm>
            <a:off x="7415689" y="1582698"/>
            <a:ext cx="4672846" cy="2547461"/>
          </a:xfrm>
          <a:prstGeom prst="roundRect">
            <a:avLst>
              <a:gd name="adj" fmla="val 3550"/>
            </a:avLst>
          </a:prstGeom>
          <a:solidFill>
            <a:srgbClr val="3D3D42"/>
          </a:solidFill>
          <a:ln w="7620">
            <a:solidFill>
              <a:srgbClr val="56565B"/>
            </a:solidFill>
            <a:prstDash val="solid"/>
          </a:ln>
        </p:spPr>
      </p:sp>
      <p:sp>
        <p:nvSpPr>
          <p:cNvPr id="9" name="Text 6"/>
          <p:cNvSpPr/>
          <p:nvPr/>
        </p:nvSpPr>
        <p:spPr>
          <a:xfrm>
            <a:off x="7624286" y="1791295"/>
            <a:ext cx="4255651" cy="401955"/>
          </a:xfrm>
          <a:prstGeom prst="rect">
            <a:avLst/>
          </a:prstGeom>
          <a:noFill/>
          <a:ln/>
        </p:spPr>
        <p:txBody>
          <a:bodyPr wrap="none" rtlCol="0" anchor="t"/>
          <a:lstStyle/>
          <a:p>
            <a:pPr marL="0" indent="0">
              <a:lnSpc>
                <a:spcPts val="3165"/>
              </a:lnSpc>
              <a:buNone/>
            </a:pPr>
            <a:r>
              <a:rPr lang="en-US" sz="2000" dirty="0">
                <a:solidFill>
                  <a:srgbClr val="E5E0DF"/>
                </a:solidFill>
                <a:latin typeface="Roboto" pitchFamily="34" charset="0"/>
                <a:ea typeface="Roboto" pitchFamily="34" charset="-122"/>
                <a:cs typeface="Roboto" pitchFamily="34" charset="-120"/>
              </a:rPr>
              <a:t>Streamline Operations</a:t>
            </a:r>
            <a:endParaRPr lang="en-US" sz="2000" dirty="0"/>
          </a:p>
        </p:txBody>
      </p:sp>
      <p:sp>
        <p:nvSpPr>
          <p:cNvPr id="10" name="Text 7"/>
          <p:cNvSpPr/>
          <p:nvPr/>
        </p:nvSpPr>
        <p:spPr>
          <a:xfrm>
            <a:off x="7624286" y="2313742"/>
            <a:ext cx="4255651" cy="1205865"/>
          </a:xfrm>
          <a:prstGeom prst="rect">
            <a:avLst/>
          </a:prstGeom>
          <a:noFill/>
          <a:ln/>
        </p:spPr>
        <p:txBody>
          <a:bodyPr wrap="square" rtlCol="0" anchor="t"/>
          <a:lstStyle/>
          <a:p>
            <a:pPr marL="0" indent="0">
              <a:lnSpc>
                <a:spcPts val="3165"/>
              </a:lnSpc>
              <a:buNone/>
            </a:pPr>
            <a:r>
              <a:rPr lang="en-US" sz="2000" dirty="0">
                <a:solidFill>
                  <a:srgbClr val="E5E0DF"/>
                </a:solidFill>
                <a:latin typeface="Roboto" pitchFamily="34" charset="0"/>
                <a:ea typeface="Roboto" pitchFamily="34" charset="-122"/>
                <a:cs typeface="Roboto" pitchFamily="34" charset="-120"/>
              </a:rPr>
              <a:t>Consider reducing production and marketing of lower-margin products to improve efficiency and profitability.</a:t>
            </a:r>
            <a:endParaRPr lang="en-US" sz="2000" dirty="0"/>
          </a:p>
        </p:txBody>
      </p:sp>
      <p:sp>
        <p:nvSpPr>
          <p:cNvPr id="11" name="Shape 8"/>
          <p:cNvSpPr/>
          <p:nvPr/>
        </p:nvSpPr>
        <p:spPr>
          <a:xfrm>
            <a:off x="2541865" y="4331137"/>
            <a:ext cx="4672846" cy="3351371"/>
          </a:xfrm>
          <a:prstGeom prst="roundRect">
            <a:avLst>
              <a:gd name="adj" fmla="val 2699"/>
            </a:avLst>
          </a:prstGeom>
          <a:solidFill>
            <a:srgbClr val="3D3D42"/>
          </a:solidFill>
          <a:ln w="7620">
            <a:solidFill>
              <a:srgbClr val="56565B"/>
            </a:solidFill>
            <a:prstDash val="solid"/>
          </a:ln>
        </p:spPr>
      </p:sp>
      <p:sp>
        <p:nvSpPr>
          <p:cNvPr id="12" name="Text 9"/>
          <p:cNvSpPr/>
          <p:nvPr/>
        </p:nvSpPr>
        <p:spPr>
          <a:xfrm>
            <a:off x="2750463" y="4539734"/>
            <a:ext cx="4255651" cy="401955"/>
          </a:xfrm>
          <a:prstGeom prst="rect">
            <a:avLst/>
          </a:prstGeom>
          <a:noFill/>
          <a:ln/>
        </p:spPr>
        <p:txBody>
          <a:bodyPr wrap="none" rtlCol="0" anchor="t"/>
          <a:lstStyle/>
          <a:p>
            <a:pPr marL="0" indent="0">
              <a:lnSpc>
                <a:spcPts val="3165"/>
              </a:lnSpc>
              <a:buNone/>
            </a:pPr>
            <a:r>
              <a:rPr lang="en-US" sz="2000" dirty="0">
                <a:solidFill>
                  <a:srgbClr val="E5E0DF"/>
                </a:solidFill>
                <a:latin typeface="Roboto" pitchFamily="34" charset="0"/>
                <a:ea typeface="Roboto" pitchFamily="34" charset="-122"/>
                <a:cs typeface="Roboto" pitchFamily="34" charset="-120"/>
              </a:rPr>
              <a:t>Capitalize on Central Region</a:t>
            </a:r>
            <a:endParaRPr lang="en-US" sz="2000" dirty="0"/>
          </a:p>
        </p:txBody>
      </p:sp>
      <p:sp>
        <p:nvSpPr>
          <p:cNvPr id="13" name="Text 10"/>
          <p:cNvSpPr/>
          <p:nvPr/>
        </p:nvSpPr>
        <p:spPr>
          <a:xfrm>
            <a:off x="2750463" y="5062180"/>
            <a:ext cx="4255651" cy="2411730"/>
          </a:xfrm>
          <a:prstGeom prst="rect">
            <a:avLst/>
          </a:prstGeom>
          <a:noFill/>
          <a:ln/>
        </p:spPr>
        <p:txBody>
          <a:bodyPr wrap="square" rtlCol="0" anchor="t"/>
          <a:lstStyle/>
          <a:p>
            <a:pPr marL="0" indent="0">
              <a:lnSpc>
                <a:spcPts val="3165"/>
              </a:lnSpc>
              <a:buNone/>
            </a:pPr>
            <a:r>
              <a:rPr lang="en-US" sz="2000" dirty="0">
                <a:solidFill>
                  <a:srgbClr val="E5E0DF"/>
                </a:solidFill>
                <a:latin typeface="Roboto" pitchFamily="34" charset="0"/>
                <a:ea typeface="Roboto" pitchFamily="34" charset="-122"/>
                <a:cs typeface="Roboto" pitchFamily="34" charset="-120"/>
              </a:rPr>
              <a:t>The data shows the Central region has the highest sales, so increase focus and investment in this market.the company should re-evaluate its marketing and sales strategies in other regions.</a:t>
            </a:r>
            <a:endParaRPr lang="en-US" sz="2000" dirty="0"/>
          </a:p>
        </p:txBody>
      </p:sp>
      <p:sp>
        <p:nvSpPr>
          <p:cNvPr id="14" name="Shape 11"/>
          <p:cNvSpPr/>
          <p:nvPr/>
        </p:nvSpPr>
        <p:spPr>
          <a:xfrm>
            <a:off x="7415689" y="4331137"/>
            <a:ext cx="4672846" cy="3351371"/>
          </a:xfrm>
          <a:prstGeom prst="roundRect">
            <a:avLst>
              <a:gd name="adj" fmla="val 2699"/>
            </a:avLst>
          </a:prstGeom>
          <a:solidFill>
            <a:srgbClr val="3D3D42"/>
          </a:solidFill>
          <a:ln w="7620">
            <a:solidFill>
              <a:srgbClr val="56565B"/>
            </a:solidFill>
            <a:prstDash val="solid"/>
          </a:ln>
        </p:spPr>
      </p:sp>
      <p:sp>
        <p:nvSpPr>
          <p:cNvPr id="15" name="Text 12"/>
          <p:cNvSpPr/>
          <p:nvPr/>
        </p:nvSpPr>
        <p:spPr>
          <a:xfrm>
            <a:off x="7624286" y="4539734"/>
            <a:ext cx="4255651" cy="401955"/>
          </a:xfrm>
          <a:prstGeom prst="rect">
            <a:avLst/>
          </a:prstGeom>
          <a:noFill/>
          <a:ln/>
        </p:spPr>
        <p:txBody>
          <a:bodyPr wrap="none" rtlCol="0" anchor="t"/>
          <a:lstStyle/>
          <a:p>
            <a:pPr marL="0" indent="0">
              <a:lnSpc>
                <a:spcPts val="3165"/>
              </a:lnSpc>
              <a:buNone/>
            </a:pPr>
            <a:r>
              <a:rPr lang="en-US" sz="2000" dirty="0">
                <a:solidFill>
                  <a:srgbClr val="E5E0DF"/>
                </a:solidFill>
                <a:latin typeface="Roboto" pitchFamily="34" charset="0"/>
                <a:ea typeface="Roboto" pitchFamily="34" charset="-122"/>
                <a:cs typeface="Roboto" pitchFamily="34" charset="-120"/>
              </a:rPr>
              <a:t>Maximize Holiday Sales</a:t>
            </a:r>
            <a:endParaRPr lang="en-US" sz="2000" dirty="0"/>
          </a:p>
        </p:txBody>
      </p:sp>
      <p:sp>
        <p:nvSpPr>
          <p:cNvPr id="16" name="Text 13"/>
          <p:cNvSpPr/>
          <p:nvPr/>
        </p:nvSpPr>
        <p:spPr>
          <a:xfrm>
            <a:off x="7624286" y="5062180"/>
            <a:ext cx="4255651" cy="1607820"/>
          </a:xfrm>
          <a:prstGeom prst="rect">
            <a:avLst/>
          </a:prstGeom>
          <a:noFill/>
          <a:ln/>
        </p:spPr>
        <p:txBody>
          <a:bodyPr wrap="square" rtlCol="0" anchor="t"/>
          <a:lstStyle/>
          <a:p>
            <a:pPr marL="0" indent="0">
              <a:lnSpc>
                <a:spcPts val="3165"/>
              </a:lnSpc>
              <a:buNone/>
            </a:pPr>
            <a:r>
              <a:rPr lang="en-US" sz="2000" dirty="0">
                <a:solidFill>
                  <a:srgbClr val="E5E0DF"/>
                </a:solidFill>
                <a:latin typeface="Roboto" pitchFamily="34" charset="0"/>
                <a:ea typeface="Roboto" pitchFamily="34" charset="-122"/>
                <a:cs typeface="Roboto" pitchFamily="34" charset="-120"/>
              </a:rPr>
              <a:t>Boost inventory, run targeted campaigns, and offer discounts to drive sales during the peak November-December period.</a:t>
            </a:r>
            <a:endParaRPr lang="en-US" sz="2000" dirty="0"/>
          </a:p>
        </p:txBody>
      </p:sp>
      <p:pic>
        <p:nvPicPr>
          <p:cNvPr id="18" name="Picture 17">
            <a:extLst>
              <a:ext uri="{FF2B5EF4-FFF2-40B4-BE49-F238E27FC236}">
                <a16:creationId xmlns:a16="http://schemas.microsoft.com/office/drawing/2014/main" id="{9F82CCB0-47D0-456D-44B6-75FC52773D26}"/>
              </a:ext>
            </a:extLst>
          </p:cNvPr>
          <p:cNvPicPr>
            <a:picLocks noChangeAspect="1"/>
          </p:cNvPicPr>
          <p:nvPr/>
        </p:nvPicPr>
        <p:blipFill>
          <a:blip r:embed="rId4"/>
          <a:stretch>
            <a:fillRect/>
          </a:stretch>
        </p:blipFill>
        <p:spPr>
          <a:xfrm>
            <a:off x="-55305" y="0"/>
            <a:ext cx="2109574" cy="17912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solidFill>
          <a:ln/>
        </p:spPr>
      </p:sp>
      <p:sp>
        <p:nvSpPr>
          <p:cNvPr id="4" name="Text 1"/>
          <p:cNvSpPr/>
          <p:nvPr/>
        </p:nvSpPr>
        <p:spPr>
          <a:xfrm>
            <a:off x="2037993" y="1027271"/>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Suggestions</a:t>
            </a:r>
            <a:endParaRPr lang="en-US" sz="4374" dirty="0"/>
          </a:p>
        </p:txBody>
      </p:sp>
      <p:sp>
        <p:nvSpPr>
          <p:cNvPr id="5" name="Shape 2"/>
          <p:cNvSpPr/>
          <p:nvPr/>
        </p:nvSpPr>
        <p:spPr>
          <a:xfrm>
            <a:off x="2037993" y="2165985"/>
            <a:ext cx="3370064" cy="5036225"/>
          </a:xfrm>
          <a:prstGeom prst="roundRect">
            <a:avLst>
              <a:gd name="adj" fmla="val 2967"/>
            </a:avLst>
          </a:prstGeom>
          <a:solidFill>
            <a:srgbClr val="3D3D42"/>
          </a:solidFill>
          <a:ln w="7620">
            <a:solidFill>
              <a:srgbClr val="56565B"/>
            </a:solidFill>
            <a:prstDash val="solid"/>
          </a:ln>
        </p:spPr>
      </p:sp>
      <p:sp>
        <p:nvSpPr>
          <p:cNvPr id="6" name="Text 3"/>
          <p:cNvSpPr/>
          <p:nvPr/>
        </p:nvSpPr>
        <p:spPr>
          <a:xfrm>
            <a:off x="2267783" y="2395776"/>
            <a:ext cx="2910483" cy="888682"/>
          </a:xfrm>
          <a:prstGeom prst="rect">
            <a:avLst/>
          </a:prstGeom>
          <a:noFill/>
          <a:ln/>
        </p:spPr>
        <p:txBody>
          <a:bodyPr wrap="square" rtlCol="0" anchor="t"/>
          <a:lstStyle/>
          <a:p>
            <a:pPr marL="0" indent="0">
              <a:lnSpc>
                <a:spcPts val="3499"/>
              </a:lnSpc>
              <a:buNone/>
            </a:pPr>
            <a:r>
              <a:rPr lang="en-US" sz="2187" dirty="0">
                <a:solidFill>
                  <a:srgbClr val="E5E0DF"/>
                </a:solidFill>
                <a:latin typeface="Roboto" pitchFamily="34" charset="0"/>
                <a:ea typeface="Roboto" pitchFamily="34" charset="-122"/>
                <a:cs typeface="Roboto" pitchFamily="34" charset="-120"/>
              </a:rPr>
              <a:t>Expand Same-Day Shipping</a:t>
            </a:r>
            <a:endParaRPr lang="en-US" sz="2187" dirty="0"/>
          </a:p>
        </p:txBody>
      </p:sp>
      <p:sp>
        <p:nvSpPr>
          <p:cNvPr id="7" name="Text 4"/>
          <p:cNvSpPr/>
          <p:nvPr/>
        </p:nvSpPr>
        <p:spPr>
          <a:xfrm>
            <a:off x="2267783" y="3417689"/>
            <a:ext cx="2910483" cy="3554730"/>
          </a:xfrm>
          <a:prstGeom prst="rect">
            <a:avLst/>
          </a:prstGeom>
          <a:noFill/>
          <a:ln/>
        </p:spPr>
        <p:txBody>
          <a:bodyPr wrap="square" rtlCol="0" anchor="t"/>
          <a:lstStyle/>
          <a:p>
            <a:pPr marL="0" indent="0">
              <a:lnSpc>
                <a:spcPts val="3499"/>
              </a:lnSpc>
              <a:buNone/>
            </a:pPr>
            <a:r>
              <a:rPr lang="en-US" sz="2187" dirty="0">
                <a:solidFill>
                  <a:srgbClr val="E5E0DF"/>
                </a:solidFill>
                <a:latin typeface="Roboto" pitchFamily="34" charset="0"/>
                <a:ea typeface="Roboto" pitchFamily="34" charset="-122"/>
                <a:cs typeface="Roboto" pitchFamily="34" charset="-120"/>
              </a:rPr>
              <a:t>Offer more same-day shipping options to customers by optimizing inventory and supply chain processes for faster, more efficient order fulfillment.</a:t>
            </a:r>
            <a:endParaRPr lang="en-US" sz="2187" dirty="0"/>
          </a:p>
        </p:txBody>
      </p:sp>
      <p:sp>
        <p:nvSpPr>
          <p:cNvPr id="8" name="Shape 5"/>
          <p:cNvSpPr/>
          <p:nvPr/>
        </p:nvSpPr>
        <p:spPr>
          <a:xfrm>
            <a:off x="5630228" y="2165985"/>
            <a:ext cx="3370064" cy="5036225"/>
          </a:xfrm>
          <a:prstGeom prst="roundRect">
            <a:avLst>
              <a:gd name="adj" fmla="val 2967"/>
            </a:avLst>
          </a:prstGeom>
          <a:solidFill>
            <a:srgbClr val="3D3D42"/>
          </a:solidFill>
          <a:ln w="7620">
            <a:solidFill>
              <a:srgbClr val="56565B"/>
            </a:solidFill>
            <a:prstDash val="solid"/>
          </a:ln>
        </p:spPr>
      </p:sp>
      <p:sp>
        <p:nvSpPr>
          <p:cNvPr id="9" name="Text 6"/>
          <p:cNvSpPr/>
          <p:nvPr/>
        </p:nvSpPr>
        <p:spPr>
          <a:xfrm>
            <a:off x="5860018" y="2395776"/>
            <a:ext cx="2910483" cy="444341"/>
          </a:xfrm>
          <a:prstGeom prst="rect">
            <a:avLst/>
          </a:prstGeom>
          <a:noFill/>
          <a:ln/>
        </p:spPr>
        <p:txBody>
          <a:bodyPr wrap="none" rtlCol="0" anchor="t"/>
          <a:lstStyle/>
          <a:p>
            <a:pPr marL="0" indent="0">
              <a:lnSpc>
                <a:spcPts val="3499"/>
              </a:lnSpc>
              <a:buNone/>
            </a:pPr>
            <a:r>
              <a:rPr lang="en-US" sz="2187" dirty="0">
                <a:solidFill>
                  <a:srgbClr val="E5E0DF"/>
                </a:solidFill>
                <a:latin typeface="Roboto" pitchFamily="34" charset="0"/>
                <a:ea typeface="Roboto" pitchFamily="34" charset="-122"/>
                <a:cs typeface="Roboto" pitchFamily="34" charset="-120"/>
              </a:rPr>
              <a:t>Weekend Promotions</a:t>
            </a:r>
            <a:endParaRPr lang="en-US" sz="2187" dirty="0"/>
          </a:p>
        </p:txBody>
      </p:sp>
      <p:sp>
        <p:nvSpPr>
          <p:cNvPr id="10" name="Text 7"/>
          <p:cNvSpPr/>
          <p:nvPr/>
        </p:nvSpPr>
        <p:spPr>
          <a:xfrm>
            <a:off x="5860018" y="2973348"/>
            <a:ext cx="2910483" cy="2666048"/>
          </a:xfrm>
          <a:prstGeom prst="rect">
            <a:avLst/>
          </a:prstGeom>
          <a:noFill/>
          <a:ln/>
        </p:spPr>
        <p:txBody>
          <a:bodyPr wrap="square" rtlCol="0" anchor="t"/>
          <a:lstStyle/>
          <a:p>
            <a:pPr marL="0" indent="0">
              <a:lnSpc>
                <a:spcPts val="3499"/>
              </a:lnSpc>
              <a:buNone/>
            </a:pPr>
            <a:r>
              <a:rPr lang="en-US" sz="2187" dirty="0">
                <a:solidFill>
                  <a:srgbClr val="E5E0DF"/>
                </a:solidFill>
                <a:latin typeface="Roboto" pitchFamily="34" charset="0"/>
                <a:ea typeface="Roboto" pitchFamily="34" charset="-122"/>
                <a:cs typeface="Roboto" pitchFamily="34" charset="-120"/>
              </a:rPr>
              <a:t>Introduce weekend-only promotions, discounts, and targeted marketing campaigns to attract weekend shoppers and boost sales.</a:t>
            </a:r>
            <a:endParaRPr lang="en-US" sz="2187" dirty="0"/>
          </a:p>
        </p:txBody>
      </p:sp>
      <p:sp>
        <p:nvSpPr>
          <p:cNvPr id="11" name="Shape 8"/>
          <p:cNvSpPr/>
          <p:nvPr/>
        </p:nvSpPr>
        <p:spPr>
          <a:xfrm>
            <a:off x="9222462" y="2165985"/>
            <a:ext cx="3370064" cy="5036225"/>
          </a:xfrm>
          <a:prstGeom prst="roundRect">
            <a:avLst>
              <a:gd name="adj" fmla="val 2967"/>
            </a:avLst>
          </a:prstGeom>
          <a:solidFill>
            <a:srgbClr val="3D3D42"/>
          </a:solidFill>
          <a:ln w="7620">
            <a:solidFill>
              <a:srgbClr val="56565B"/>
            </a:solidFill>
            <a:prstDash val="solid"/>
          </a:ln>
        </p:spPr>
      </p:sp>
      <p:sp>
        <p:nvSpPr>
          <p:cNvPr id="12" name="Text 9"/>
          <p:cNvSpPr/>
          <p:nvPr/>
        </p:nvSpPr>
        <p:spPr>
          <a:xfrm>
            <a:off x="9452253" y="2395776"/>
            <a:ext cx="2910483" cy="888682"/>
          </a:xfrm>
          <a:prstGeom prst="rect">
            <a:avLst/>
          </a:prstGeom>
          <a:noFill/>
          <a:ln/>
        </p:spPr>
        <p:txBody>
          <a:bodyPr wrap="square" rtlCol="0" anchor="t"/>
          <a:lstStyle/>
          <a:p>
            <a:pPr marL="0" indent="0">
              <a:lnSpc>
                <a:spcPts val="3499"/>
              </a:lnSpc>
              <a:buNone/>
            </a:pPr>
            <a:r>
              <a:rPr lang="en-US" sz="2187" dirty="0">
                <a:solidFill>
                  <a:srgbClr val="E5E0DF"/>
                </a:solidFill>
                <a:latin typeface="Roboto" pitchFamily="34" charset="0"/>
                <a:ea typeface="Roboto" pitchFamily="34" charset="-122"/>
                <a:cs typeface="Roboto" pitchFamily="34" charset="-120"/>
              </a:rPr>
              <a:t>In-Store Weekend Activities</a:t>
            </a:r>
            <a:endParaRPr lang="en-US" sz="2187" dirty="0"/>
          </a:p>
        </p:txBody>
      </p:sp>
      <p:sp>
        <p:nvSpPr>
          <p:cNvPr id="13" name="Text 10"/>
          <p:cNvSpPr/>
          <p:nvPr/>
        </p:nvSpPr>
        <p:spPr>
          <a:xfrm>
            <a:off x="9452253" y="3417689"/>
            <a:ext cx="2910483" cy="2666048"/>
          </a:xfrm>
          <a:prstGeom prst="rect">
            <a:avLst/>
          </a:prstGeom>
          <a:noFill/>
          <a:ln/>
        </p:spPr>
        <p:txBody>
          <a:bodyPr wrap="square" rtlCol="0" anchor="t"/>
          <a:lstStyle/>
          <a:p>
            <a:pPr marL="0" indent="0">
              <a:lnSpc>
                <a:spcPts val="3499"/>
              </a:lnSpc>
              <a:buNone/>
            </a:pPr>
            <a:r>
              <a:rPr lang="en-US" sz="2187" dirty="0">
                <a:solidFill>
                  <a:srgbClr val="E5E0DF"/>
                </a:solidFill>
                <a:latin typeface="Roboto" pitchFamily="34" charset="0"/>
                <a:ea typeface="Roboto" pitchFamily="34" charset="-122"/>
                <a:cs typeface="Roboto" pitchFamily="34" charset="-120"/>
              </a:rPr>
              <a:t>Host special in-store events and activities on weekends to create a memorable shopping experience and drive traffic.</a:t>
            </a:r>
            <a:endParaRPr lang="en-US" sz="2187" dirty="0"/>
          </a:p>
        </p:txBody>
      </p:sp>
      <p:pic>
        <p:nvPicPr>
          <p:cNvPr id="15" name="Picture 14">
            <a:extLst>
              <a:ext uri="{FF2B5EF4-FFF2-40B4-BE49-F238E27FC236}">
                <a16:creationId xmlns:a16="http://schemas.microsoft.com/office/drawing/2014/main" id="{8FF8DF83-15B3-4974-6DFA-FF47F367DF06}"/>
              </a:ext>
            </a:extLst>
          </p:cNvPr>
          <p:cNvPicPr>
            <a:picLocks noChangeAspect="1"/>
          </p:cNvPicPr>
          <p:nvPr/>
        </p:nvPicPr>
        <p:blipFill>
          <a:blip r:embed="rId4"/>
          <a:stretch>
            <a:fillRect/>
          </a:stretch>
        </p:blipFill>
        <p:spPr>
          <a:xfrm>
            <a:off x="0" y="129844"/>
            <a:ext cx="2267783" cy="10087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250394"/>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Problem statement</a:t>
            </a:r>
            <a:endParaRPr lang="en-US" sz="4374" dirty="0"/>
          </a:p>
        </p:txBody>
      </p:sp>
      <p:sp>
        <p:nvSpPr>
          <p:cNvPr id="5" name="Shape 2"/>
          <p:cNvSpPr/>
          <p:nvPr/>
        </p:nvSpPr>
        <p:spPr>
          <a:xfrm>
            <a:off x="2037993" y="2381488"/>
            <a:ext cx="5166122" cy="2361605"/>
          </a:xfrm>
          <a:prstGeom prst="roundRect">
            <a:avLst>
              <a:gd name="adj" fmla="val 4234"/>
            </a:avLst>
          </a:prstGeom>
          <a:solidFill>
            <a:srgbClr val="3D3D42"/>
          </a:solidFill>
          <a:ln w="7620">
            <a:solidFill>
              <a:srgbClr val="56565B"/>
            </a:solidFill>
            <a:prstDash val="solid"/>
          </a:ln>
        </p:spPr>
      </p:sp>
      <p:sp>
        <p:nvSpPr>
          <p:cNvPr id="6" name="Text 3"/>
          <p:cNvSpPr/>
          <p:nvPr/>
        </p:nvSpPr>
        <p:spPr>
          <a:xfrm>
            <a:off x="2267783" y="2618899"/>
            <a:ext cx="2777490" cy="347186"/>
          </a:xfrm>
          <a:prstGeom prst="rect">
            <a:avLst/>
          </a:prstGeom>
          <a:noFill/>
          <a:ln/>
        </p:spPr>
        <p:txBody>
          <a:bodyPr wrap="none" rtlCol="0" anchor="t"/>
          <a:lstStyle/>
          <a:p>
            <a:pPr marL="0" indent="0">
              <a:lnSpc>
                <a:spcPts val="2734"/>
              </a:lnSpc>
              <a:buNone/>
            </a:pPr>
            <a:r>
              <a:rPr lang="en-US" sz="2400" dirty="0">
                <a:solidFill>
                  <a:srgbClr val="E5E0DF"/>
                </a:solidFill>
                <a:latin typeface="Poppins" pitchFamily="34" charset="0"/>
                <a:ea typeface="Poppins" pitchFamily="34" charset="-122"/>
                <a:cs typeface="Poppins" pitchFamily="34" charset="-120"/>
              </a:rPr>
              <a:t>Goal</a:t>
            </a:r>
            <a:endParaRPr lang="en-US" sz="2400" dirty="0"/>
          </a:p>
        </p:txBody>
      </p:sp>
      <p:sp>
        <p:nvSpPr>
          <p:cNvPr id="7" name="Text 4"/>
          <p:cNvSpPr/>
          <p:nvPr/>
        </p:nvSpPr>
        <p:spPr>
          <a:xfrm>
            <a:off x="2267783" y="3099316"/>
            <a:ext cx="4706541" cy="710803"/>
          </a:xfrm>
          <a:prstGeom prst="rect">
            <a:avLst/>
          </a:prstGeom>
          <a:noFill/>
          <a:ln/>
        </p:spPr>
        <p:txBody>
          <a:bodyPr wrap="square" rtlCol="0" anchor="t"/>
          <a:lstStyle/>
          <a:p>
            <a:pPr marL="0" indent="0">
              <a:lnSpc>
                <a:spcPts val="2799"/>
              </a:lnSpc>
              <a:buNone/>
            </a:pPr>
            <a:r>
              <a:rPr lang="en-US" sz="2000" dirty="0">
                <a:solidFill>
                  <a:srgbClr val="E5E0DF"/>
                </a:solidFill>
                <a:latin typeface="Roboto" pitchFamily="34" charset="0"/>
                <a:ea typeface="Roboto" pitchFamily="34" charset="-122"/>
                <a:cs typeface="Roboto" pitchFamily="34" charset="-120"/>
              </a:rPr>
              <a:t>Analyze Superstore dataset to optimize product offerings and enhance revenue/profitability</a:t>
            </a:r>
            <a:endParaRPr lang="en-US" sz="2000" dirty="0"/>
          </a:p>
        </p:txBody>
      </p:sp>
      <p:sp>
        <p:nvSpPr>
          <p:cNvPr id="8" name="Shape 5"/>
          <p:cNvSpPr/>
          <p:nvPr/>
        </p:nvSpPr>
        <p:spPr>
          <a:xfrm>
            <a:off x="7426285" y="2389108"/>
            <a:ext cx="5166122" cy="2361605"/>
          </a:xfrm>
          <a:prstGeom prst="roundRect">
            <a:avLst>
              <a:gd name="adj" fmla="val 4234"/>
            </a:avLst>
          </a:prstGeom>
          <a:solidFill>
            <a:srgbClr val="3D3D42"/>
          </a:solidFill>
          <a:ln w="7620">
            <a:solidFill>
              <a:srgbClr val="56565B"/>
            </a:solidFill>
            <a:prstDash val="solid"/>
          </a:ln>
        </p:spPr>
      </p:sp>
      <p:sp>
        <p:nvSpPr>
          <p:cNvPr id="9" name="Text 6"/>
          <p:cNvSpPr/>
          <p:nvPr/>
        </p:nvSpPr>
        <p:spPr>
          <a:xfrm>
            <a:off x="7656076" y="2618899"/>
            <a:ext cx="2777490" cy="347186"/>
          </a:xfrm>
          <a:prstGeom prst="rect">
            <a:avLst/>
          </a:prstGeom>
          <a:noFill/>
          <a:ln/>
        </p:spPr>
        <p:txBody>
          <a:bodyPr wrap="none" rtlCol="0" anchor="t"/>
          <a:lstStyle/>
          <a:p>
            <a:pPr marL="0" indent="0">
              <a:lnSpc>
                <a:spcPts val="2734"/>
              </a:lnSpc>
              <a:buNone/>
            </a:pPr>
            <a:r>
              <a:rPr lang="en-US" sz="2400" dirty="0">
                <a:solidFill>
                  <a:srgbClr val="E5E0DF"/>
                </a:solidFill>
                <a:latin typeface="Poppins" pitchFamily="34" charset="0"/>
                <a:ea typeface="Poppins" pitchFamily="34" charset="-122"/>
                <a:cs typeface="Poppins" pitchFamily="34" charset="-120"/>
              </a:rPr>
              <a:t>Questions</a:t>
            </a:r>
            <a:endParaRPr lang="en-US" sz="2400" dirty="0"/>
          </a:p>
        </p:txBody>
      </p:sp>
      <p:sp>
        <p:nvSpPr>
          <p:cNvPr id="10" name="Text 7"/>
          <p:cNvSpPr/>
          <p:nvPr/>
        </p:nvSpPr>
        <p:spPr>
          <a:xfrm>
            <a:off x="7656076" y="3099316"/>
            <a:ext cx="4706541" cy="1322372"/>
          </a:xfrm>
          <a:prstGeom prst="rect">
            <a:avLst/>
          </a:prstGeom>
          <a:noFill/>
          <a:ln/>
        </p:spPr>
        <p:txBody>
          <a:bodyPr wrap="square" rtlCol="0" anchor="t"/>
          <a:lstStyle/>
          <a:p>
            <a:pPr marL="0" indent="0">
              <a:buNone/>
            </a:pPr>
            <a:r>
              <a:rPr lang="en-US" sz="2000" dirty="0">
                <a:solidFill>
                  <a:srgbClr val="E5E0DF"/>
                </a:solidFill>
                <a:latin typeface="Roboto" pitchFamily="34" charset="0"/>
                <a:ea typeface="Roboto" pitchFamily="34" charset="-122"/>
                <a:cs typeface="Roboto" pitchFamily="34" charset="-120"/>
              </a:rPr>
              <a:t>Which product categories generate the highest profit margins? Which regions have the strongest sales/profitability? What are the most successful/lucrative products?</a:t>
            </a:r>
            <a:endParaRPr lang="en-US" sz="2000" dirty="0"/>
          </a:p>
        </p:txBody>
      </p:sp>
      <p:sp>
        <p:nvSpPr>
          <p:cNvPr id="11" name="Shape 8"/>
          <p:cNvSpPr/>
          <p:nvPr/>
        </p:nvSpPr>
        <p:spPr>
          <a:xfrm>
            <a:off x="2037993" y="4972883"/>
            <a:ext cx="5166122" cy="2006203"/>
          </a:xfrm>
          <a:prstGeom prst="roundRect">
            <a:avLst>
              <a:gd name="adj" fmla="val 4984"/>
            </a:avLst>
          </a:prstGeom>
          <a:solidFill>
            <a:srgbClr val="3D3D42"/>
          </a:solidFill>
          <a:ln w="7620">
            <a:solidFill>
              <a:srgbClr val="56565B"/>
            </a:solidFill>
            <a:prstDash val="solid"/>
          </a:ln>
        </p:spPr>
      </p:sp>
      <p:sp>
        <p:nvSpPr>
          <p:cNvPr id="12" name="Text 9"/>
          <p:cNvSpPr/>
          <p:nvPr/>
        </p:nvSpPr>
        <p:spPr>
          <a:xfrm>
            <a:off x="2267783" y="5202674"/>
            <a:ext cx="4125397" cy="347186"/>
          </a:xfrm>
          <a:prstGeom prst="rect">
            <a:avLst/>
          </a:prstGeom>
          <a:noFill/>
          <a:ln/>
        </p:spPr>
        <p:txBody>
          <a:bodyPr wrap="none" rtlCol="0" anchor="t"/>
          <a:lstStyle/>
          <a:p>
            <a:pPr marL="0" indent="0">
              <a:lnSpc>
                <a:spcPts val="2734"/>
              </a:lnSpc>
              <a:buNone/>
            </a:pPr>
            <a:r>
              <a:rPr lang="en-US" sz="2400" dirty="0">
                <a:solidFill>
                  <a:srgbClr val="E5E0DF"/>
                </a:solidFill>
                <a:latin typeface="Poppins" pitchFamily="34" charset="0"/>
                <a:ea typeface="Poppins" pitchFamily="34" charset="-122"/>
                <a:cs typeface="Poppins" pitchFamily="34" charset="-120"/>
              </a:rPr>
              <a:t>Actionable recommendations</a:t>
            </a:r>
            <a:endParaRPr lang="en-US" sz="2400" dirty="0"/>
          </a:p>
        </p:txBody>
      </p:sp>
      <p:sp>
        <p:nvSpPr>
          <p:cNvPr id="13" name="Text 10"/>
          <p:cNvSpPr/>
          <p:nvPr/>
        </p:nvSpPr>
        <p:spPr>
          <a:xfrm>
            <a:off x="2267783" y="5683091"/>
            <a:ext cx="4706541" cy="1066205"/>
          </a:xfrm>
          <a:prstGeom prst="rect">
            <a:avLst/>
          </a:prstGeom>
          <a:noFill/>
          <a:ln/>
        </p:spPr>
        <p:txBody>
          <a:bodyPr wrap="square" rtlCol="0" anchor="t"/>
          <a:lstStyle/>
          <a:p>
            <a:pPr marL="0" indent="0">
              <a:lnSpc>
                <a:spcPts val="2799"/>
              </a:lnSpc>
              <a:buNone/>
            </a:pPr>
            <a:r>
              <a:rPr lang="en-US" sz="2000" dirty="0">
                <a:solidFill>
                  <a:srgbClr val="E5E0DF"/>
                </a:solidFill>
                <a:latin typeface="Roboto" pitchFamily="34" charset="0"/>
                <a:ea typeface="Roboto" pitchFamily="34" charset="-122"/>
                <a:cs typeface="Roboto" pitchFamily="34" charset="-120"/>
              </a:rPr>
              <a:t>Based on insights, refine strategy, make data-driven decisions, and capitalize on growth opportunities</a:t>
            </a:r>
            <a:endParaRPr lang="en-US" sz="2000" dirty="0"/>
          </a:p>
        </p:txBody>
      </p:sp>
      <p:sp>
        <p:nvSpPr>
          <p:cNvPr id="14" name="Shape 11"/>
          <p:cNvSpPr/>
          <p:nvPr/>
        </p:nvSpPr>
        <p:spPr>
          <a:xfrm>
            <a:off x="7426285" y="4972883"/>
            <a:ext cx="5166122" cy="2006203"/>
          </a:xfrm>
          <a:prstGeom prst="roundRect">
            <a:avLst>
              <a:gd name="adj" fmla="val 4984"/>
            </a:avLst>
          </a:prstGeom>
          <a:solidFill>
            <a:srgbClr val="3D3D42"/>
          </a:solidFill>
          <a:ln w="7620">
            <a:solidFill>
              <a:srgbClr val="56565B"/>
            </a:solidFill>
            <a:prstDash val="solid"/>
          </a:ln>
        </p:spPr>
      </p:sp>
      <p:sp>
        <p:nvSpPr>
          <p:cNvPr id="15" name="Text 12"/>
          <p:cNvSpPr/>
          <p:nvPr/>
        </p:nvSpPr>
        <p:spPr>
          <a:xfrm>
            <a:off x="7656076" y="5202674"/>
            <a:ext cx="3116223" cy="347186"/>
          </a:xfrm>
          <a:prstGeom prst="rect">
            <a:avLst/>
          </a:prstGeom>
          <a:noFill/>
          <a:ln/>
        </p:spPr>
        <p:txBody>
          <a:bodyPr wrap="none" rtlCol="0" anchor="t"/>
          <a:lstStyle/>
          <a:p>
            <a:pPr marL="0" indent="0">
              <a:lnSpc>
                <a:spcPts val="2734"/>
              </a:lnSpc>
              <a:buNone/>
            </a:pPr>
            <a:r>
              <a:rPr lang="en-US" sz="2400" dirty="0">
                <a:solidFill>
                  <a:srgbClr val="E5E0DF"/>
                </a:solidFill>
                <a:latin typeface="Poppins" pitchFamily="34" charset="0"/>
                <a:ea typeface="Poppins" pitchFamily="34" charset="-122"/>
                <a:cs typeface="Poppins" pitchFamily="34" charset="-120"/>
              </a:rPr>
              <a:t>Data-driven approach</a:t>
            </a:r>
            <a:endParaRPr lang="en-US" sz="2400" dirty="0"/>
          </a:p>
        </p:txBody>
      </p:sp>
      <p:sp>
        <p:nvSpPr>
          <p:cNvPr id="16" name="Text 13"/>
          <p:cNvSpPr/>
          <p:nvPr/>
        </p:nvSpPr>
        <p:spPr>
          <a:xfrm>
            <a:off x="7656076" y="5683091"/>
            <a:ext cx="4706541" cy="1066205"/>
          </a:xfrm>
          <a:prstGeom prst="rect">
            <a:avLst/>
          </a:prstGeom>
          <a:noFill/>
          <a:ln/>
        </p:spPr>
        <p:txBody>
          <a:bodyPr wrap="square" rtlCol="0" anchor="t"/>
          <a:lstStyle/>
          <a:p>
            <a:pPr marL="0" indent="0">
              <a:lnSpc>
                <a:spcPts val="2799"/>
              </a:lnSpc>
              <a:buNone/>
            </a:pPr>
            <a:r>
              <a:rPr lang="en-US" sz="2000" dirty="0">
                <a:solidFill>
                  <a:srgbClr val="E5E0DF"/>
                </a:solidFill>
                <a:latin typeface="Roboto" pitchFamily="34" charset="0"/>
                <a:ea typeface="Roboto" pitchFamily="34" charset="-122"/>
                <a:cs typeface="Roboto" pitchFamily="34" charset="-120"/>
              </a:rPr>
              <a:t>Strengthen competitive position, improve operational efficiency, and drive sustainable business success</a:t>
            </a:r>
            <a:endParaRPr lang="en-US" sz="2000" dirty="0"/>
          </a:p>
        </p:txBody>
      </p:sp>
      <p:pic>
        <p:nvPicPr>
          <p:cNvPr id="19" name="Picture 18">
            <a:extLst>
              <a:ext uri="{FF2B5EF4-FFF2-40B4-BE49-F238E27FC236}">
                <a16:creationId xmlns:a16="http://schemas.microsoft.com/office/drawing/2014/main" id="{BAA2C5EA-2BF0-8319-6F43-2587A55582DC}"/>
              </a:ext>
            </a:extLst>
          </p:cNvPr>
          <p:cNvPicPr>
            <a:picLocks noChangeAspect="1"/>
          </p:cNvPicPr>
          <p:nvPr/>
        </p:nvPicPr>
        <p:blipFill>
          <a:blip r:embed="rId4"/>
          <a:stretch>
            <a:fillRect/>
          </a:stretch>
        </p:blipFill>
        <p:spPr>
          <a:xfrm>
            <a:off x="31669" y="41866"/>
            <a:ext cx="2236114" cy="10752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2265164"/>
            <a:ext cx="7477244"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Gather and Clean the Data</a:t>
            </a:r>
            <a:endParaRPr lang="en-US" sz="4374" dirty="0"/>
          </a:p>
        </p:txBody>
      </p:sp>
      <p:sp>
        <p:nvSpPr>
          <p:cNvPr id="5" name="Text 2"/>
          <p:cNvSpPr/>
          <p:nvPr/>
        </p:nvSpPr>
        <p:spPr>
          <a:xfrm>
            <a:off x="2037993" y="3403878"/>
            <a:ext cx="10554414" cy="444341"/>
          </a:xfrm>
          <a:prstGeom prst="rect">
            <a:avLst/>
          </a:prstGeom>
          <a:noFill/>
          <a:ln/>
        </p:spPr>
        <p:txBody>
          <a:bodyPr wrap="none" rtlCol="0" anchor="t"/>
          <a:lstStyle/>
          <a:p>
            <a:pPr marL="0" indent="0">
              <a:lnSpc>
                <a:spcPts val="3499"/>
              </a:lnSpc>
              <a:buNone/>
            </a:pPr>
            <a:r>
              <a:rPr lang="en-US" sz="2000" dirty="0">
                <a:solidFill>
                  <a:srgbClr val="E5E0DF"/>
                </a:solidFill>
                <a:latin typeface="Roboto" pitchFamily="34" charset="0"/>
                <a:ea typeface="Roboto" pitchFamily="34" charset="-122"/>
                <a:cs typeface="Roboto" pitchFamily="34" charset="-120"/>
              </a:rPr>
              <a:t>To begin our analysis, we will gather and clean the data. This involves:</a:t>
            </a:r>
            <a:endParaRPr lang="en-US" sz="2000" dirty="0"/>
          </a:p>
        </p:txBody>
      </p:sp>
      <p:sp>
        <p:nvSpPr>
          <p:cNvPr id="6" name="Text 3"/>
          <p:cNvSpPr/>
          <p:nvPr/>
        </p:nvSpPr>
        <p:spPr>
          <a:xfrm>
            <a:off x="2482334" y="4098131"/>
            <a:ext cx="10110073" cy="888682"/>
          </a:xfrm>
          <a:prstGeom prst="rect">
            <a:avLst/>
          </a:prstGeom>
          <a:noFill/>
          <a:ln/>
        </p:spPr>
        <p:txBody>
          <a:bodyPr wrap="square" rtlCol="0" anchor="t"/>
          <a:lstStyle/>
          <a:p>
            <a:pPr marL="342900" indent="-342900" algn="l">
              <a:lnSpc>
                <a:spcPts val="3499"/>
              </a:lnSpc>
              <a:buSzPct val="100000"/>
              <a:buChar char="•"/>
            </a:pPr>
            <a:r>
              <a:rPr lang="en-US" sz="2000" b="1" dirty="0">
                <a:solidFill>
                  <a:srgbClr val="E5E0DF"/>
                </a:solidFill>
                <a:latin typeface="Roboto" pitchFamily="34" charset="0"/>
                <a:ea typeface="Roboto" pitchFamily="34" charset="-122"/>
                <a:cs typeface="Roboto" pitchFamily="34" charset="-120"/>
              </a:rPr>
              <a:t>Collecting data sources:</a:t>
            </a:r>
            <a:r>
              <a:rPr lang="en-US" sz="2000" dirty="0">
                <a:solidFill>
                  <a:srgbClr val="E5E0DF"/>
                </a:solidFill>
                <a:latin typeface="Roboto" pitchFamily="34" charset="0"/>
                <a:ea typeface="Roboto" pitchFamily="34" charset="-122"/>
                <a:cs typeface="Roboto" pitchFamily="34" charset="-120"/>
              </a:rPr>
              <a:t> Identifying and gathering relevant data from various sources.</a:t>
            </a:r>
            <a:endParaRPr lang="en-US" sz="2000" dirty="0"/>
          </a:p>
        </p:txBody>
      </p:sp>
      <p:sp>
        <p:nvSpPr>
          <p:cNvPr id="7" name="Text 4"/>
          <p:cNvSpPr/>
          <p:nvPr/>
        </p:nvSpPr>
        <p:spPr>
          <a:xfrm>
            <a:off x="2482334" y="5075634"/>
            <a:ext cx="10110073" cy="888682"/>
          </a:xfrm>
          <a:prstGeom prst="rect">
            <a:avLst/>
          </a:prstGeom>
          <a:noFill/>
          <a:ln/>
        </p:spPr>
        <p:txBody>
          <a:bodyPr wrap="square" rtlCol="0" anchor="t"/>
          <a:lstStyle/>
          <a:p>
            <a:pPr marL="342900" indent="-342900" algn="l">
              <a:lnSpc>
                <a:spcPts val="3499"/>
              </a:lnSpc>
              <a:buSzPct val="100000"/>
              <a:buChar char="•"/>
            </a:pPr>
            <a:r>
              <a:rPr lang="en-US" sz="2000" b="1" dirty="0">
                <a:solidFill>
                  <a:srgbClr val="E5E0DF"/>
                </a:solidFill>
                <a:latin typeface="Roboto" pitchFamily="34" charset="0"/>
                <a:ea typeface="Roboto" pitchFamily="34" charset="-122"/>
                <a:cs typeface="Roboto" pitchFamily="34" charset="-120"/>
              </a:rPr>
              <a:t>Ensuring data accuracy:</a:t>
            </a:r>
            <a:r>
              <a:rPr lang="en-US" sz="2000" dirty="0">
                <a:solidFill>
                  <a:srgbClr val="E5E0DF"/>
                </a:solidFill>
                <a:latin typeface="Roboto" pitchFamily="34" charset="0"/>
                <a:ea typeface="Roboto" pitchFamily="34" charset="-122"/>
                <a:cs typeface="Roboto" pitchFamily="34" charset="-120"/>
              </a:rPr>
              <a:t> Reviewing the collected data for accuracy, completeness, and consistency.</a:t>
            </a:r>
            <a:endParaRPr lang="en-US" sz="2000" dirty="0"/>
          </a:p>
        </p:txBody>
      </p:sp>
      <p:pic>
        <p:nvPicPr>
          <p:cNvPr id="8" name="Picture 7">
            <a:extLst>
              <a:ext uri="{FF2B5EF4-FFF2-40B4-BE49-F238E27FC236}">
                <a16:creationId xmlns:a16="http://schemas.microsoft.com/office/drawing/2014/main" id="{04867237-E929-D25C-DEC0-C59B1FB9B030}"/>
              </a:ext>
            </a:extLst>
          </p:cNvPr>
          <p:cNvPicPr>
            <a:picLocks noChangeAspect="1"/>
          </p:cNvPicPr>
          <p:nvPr/>
        </p:nvPicPr>
        <p:blipFill>
          <a:blip r:embed="rId4"/>
          <a:stretch>
            <a:fillRect/>
          </a:stretch>
        </p:blipFill>
        <p:spPr>
          <a:xfrm>
            <a:off x="1" y="0"/>
            <a:ext cx="1753644" cy="13778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732359"/>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Explore the Data</a:t>
            </a:r>
            <a:endParaRPr lang="en-US" sz="4374" dirty="0"/>
          </a:p>
        </p:txBody>
      </p:sp>
      <p:sp>
        <p:nvSpPr>
          <p:cNvPr id="5" name="Text 2"/>
          <p:cNvSpPr/>
          <p:nvPr/>
        </p:nvSpPr>
        <p:spPr>
          <a:xfrm>
            <a:off x="2037993" y="2871073"/>
            <a:ext cx="10554414" cy="1066205"/>
          </a:xfrm>
          <a:prstGeom prst="rect">
            <a:avLst/>
          </a:prstGeom>
          <a:noFill/>
          <a:ln/>
        </p:spPr>
        <p:txBody>
          <a:bodyPr wrap="square" rtlCol="0" anchor="t"/>
          <a:lstStyle/>
          <a:p>
            <a:pPr marL="0" indent="0">
              <a:lnSpc>
                <a:spcPts val="2799"/>
              </a:lnSpc>
              <a:buNone/>
            </a:pPr>
            <a:r>
              <a:rPr lang="en-US" sz="2000" dirty="0">
                <a:solidFill>
                  <a:srgbClr val="E5E0DF"/>
                </a:solidFill>
                <a:latin typeface="Roboto" pitchFamily="34" charset="0"/>
                <a:ea typeface="Roboto" pitchFamily="34" charset="-122"/>
                <a:cs typeface="Roboto" pitchFamily="34" charset="-120"/>
              </a:rPr>
              <a:t>After obtaining a clean and consolidated dataset from the Superstore, the next crucial step is to thoroughly explore and analyze the data</a:t>
            </a:r>
            <a:r>
              <a:rPr lang="en-US" sz="2400" dirty="0">
                <a:solidFill>
                  <a:srgbClr val="E5E0DF"/>
                </a:solidFill>
                <a:latin typeface="Roboto" pitchFamily="34" charset="0"/>
                <a:ea typeface="Roboto" pitchFamily="34" charset="-122"/>
                <a:cs typeface="Roboto" pitchFamily="34" charset="-120"/>
              </a:rPr>
              <a:t>:</a:t>
            </a:r>
            <a:endParaRPr lang="en-US" sz="1750" dirty="0"/>
          </a:p>
        </p:txBody>
      </p:sp>
      <p:sp>
        <p:nvSpPr>
          <p:cNvPr id="6" name="Text 3"/>
          <p:cNvSpPr/>
          <p:nvPr/>
        </p:nvSpPr>
        <p:spPr>
          <a:xfrm>
            <a:off x="2393394" y="3793008"/>
            <a:ext cx="10199013" cy="710803"/>
          </a:xfrm>
          <a:prstGeom prst="rect">
            <a:avLst/>
          </a:prstGeom>
          <a:noFill/>
          <a:ln/>
        </p:spPr>
        <p:txBody>
          <a:bodyPr wrap="square" rtlCol="0" anchor="t"/>
          <a:lstStyle/>
          <a:p>
            <a:pPr marL="342900" indent="-342900" algn="l">
              <a:lnSpc>
                <a:spcPts val="2799"/>
              </a:lnSpc>
              <a:buSzPct val="100000"/>
              <a:buChar char="•"/>
            </a:pPr>
            <a:r>
              <a:rPr lang="en-US" sz="2000" b="1" dirty="0">
                <a:solidFill>
                  <a:srgbClr val="E5E0DF"/>
                </a:solidFill>
                <a:latin typeface="Roboto" pitchFamily="34" charset="0"/>
                <a:ea typeface="Roboto" pitchFamily="34" charset="-122"/>
                <a:cs typeface="Roboto" pitchFamily="34" charset="-120"/>
              </a:rPr>
              <a:t>Creating visualizations:</a:t>
            </a:r>
            <a:r>
              <a:rPr lang="en-US" sz="2000" dirty="0">
                <a:solidFill>
                  <a:srgbClr val="E5E0DF"/>
                </a:solidFill>
                <a:latin typeface="Roboto" pitchFamily="34" charset="0"/>
                <a:ea typeface="Roboto" pitchFamily="34" charset="-122"/>
                <a:cs typeface="Roboto" pitchFamily="34" charset="-120"/>
              </a:rPr>
              <a:t> Using visual representations to clearly depict performance across various dimensions.</a:t>
            </a:r>
            <a:endParaRPr lang="en-US" sz="2000" dirty="0"/>
          </a:p>
        </p:txBody>
      </p:sp>
      <p:sp>
        <p:nvSpPr>
          <p:cNvPr id="7" name="Text 4"/>
          <p:cNvSpPr/>
          <p:nvPr/>
        </p:nvSpPr>
        <p:spPr>
          <a:xfrm>
            <a:off x="2393394" y="4839712"/>
            <a:ext cx="10199013" cy="710803"/>
          </a:xfrm>
          <a:prstGeom prst="rect">
            <a:avLst/>
          </a:prstGeom>
          <a:noFill/>
          <a:ln/>
        </p:spPr>
        <p:txBody>
          <a:bodyPr wrap="square" rtlCol="0" anchor="t"/>
          <a:lstStyle/>
          <a:p>
            <a:pPr marL="342900" indent="-342900" algn="l">
              <a:lnSpc>
                <a:spcPts val="2799"/>
              </a:lnSpc>
              <a:buSzPct val="100000"/>
              <a:buChar char="•"/>
            </a:pPr>
            <a:r>
              <a:rPr lang="en-US" sz="2000" b="1" dirty="0">
                <a:solidFill>
                  <a:srgbClr val="E5E0DF"/>
                </a:solidFill>
                <a:latin typeface="Roboto" pitchFamily="34" charset="0"/>
                <a:ea typeface="Roboto" pitchFamily="34" charset="-122"/>
                <a:cs typeface="Roboto" pitchFamily="34" charset="-120"/>
              </a:rPr>
              <a:t>Calculating descriptive statistics:</a:t>
            </a:r>
            <a:r>
              <a:rPr lang="en-US" sz="2000" dirty="0">
                <a:solidFill>
                  <a:srgbClr val="E5E0DF"/>
                </a:solidFill>
                <a:latin typeface="Roboto" pitchFamily="34" charset="0"/>
                <a:ea typeface="Roboto" pitchFamily="34" charset="-122"/>
                <a:cs typeface="Roboto" pitchFamily="34" charset="-120"/>
              </a:rPr>
              <a:t> Summarizing key characteristics of the data to gain a better understanding.</a:t>
            </a:r>
            <a:endParaRPr lang="en-US" sz="2000" dirty="0"/>
          </a:p>
        </p:txBody>
      </p:sp>
      <p:sp>
        <p:nvSpPr>
          <p:cNvPr id="8" name="Text 5"/>
          <p:cNvSpPr/>
          <p:nvPr/>
        </p:nvSpPr>
        <p:spPr>
          <a:xfrm>
            <a:off x="2393393" y="5777285"/>
            <a:ext cx="10199013" cy="1112772"/>
          </a:xfrm>
          <a:prstGeom prst="rect">
            <a:avLst/>
          </a:prstGeom>
          <a:noFill/>
          <a:ln/>
        </p:spPr>
        <p:txBody>
          <a:bodyPr wrap="square" rtlCol="0" anchor="t"/>
          <a:lstStyle/>
          <a:p>
            <a:pPr marL="342900" indent="-342900" algn="l">
              <a:lnSpc>
                <a:spcPts val="2799"/>
              </a:lnSpc>
              <a:buSzPct val="100000"/>
              <a:buChar char="•"/>
            </a:pPr>
            <a:r>
              <a:rPr lang="en-US" sz="2000" b="1" dirty="0">
                <a:solidFill>
                  <a:srgbClr val="E5E0DF"/>
                </a:solidFill>
                <a:latin typeface="Roboto" pitchFamily="34" charset="0"/>
                <a:ea typeface="Roboto" pitchFamily="34" charset="-122"/>
                <a:cs typeface="Roboto" pitchFamily="34" charset="-120"/>
              </a:rPr>
              <a:t>Uncovering correlations, patterns, and anomalies:</a:t>
            </a:r>
            <a:r>
              <a:rPr lang="en-US" sz="2000" dirty="0">
                <a:solidFill>
                  <a:srgbClr val="E5E0DF"/>
                </a:solidFill>
                <a:latin typeface="Roboto" pitchFamily="34" charset="0"/>
                <a:ea typeface="Roboto" pitchFamily="34" charset="-122"/>
                <a:cs typeface="Roboto" pitchFamily="34" charset="-120"/>
              </a:rPr>
              <a:t> Identifying factors that drive success through the examination of relationships and anomalies in the data.</a:t>
            </a:r>
            <a:endParaRPr lang="en-US" sz="2000" dirty="0"/>
          </a:p>
        </p:txBody>
      </p:sp>
      <p:pic>
        <p:nvPicPr>
          <p:cNvPr id="9" name="Picture 8">
            <a:extLst>
              <a:ext uri="{FF2B5EF4-FFF2-40B4-BE49-F238E27FC236}">
                <a16:creationId xmlns:a16="http://schemas.microsoft.com/office/drawing/2014/main" id="{6A1A5FA4-70DF-EE50-B9B3-05BFFE923AC7}"/>
              </a:ext>
            </a:extLst>
          </p:cNvPr>
          <p:cNvPicPr>
            <a:picLocks noChangeAspect="1"/>
          </p:cNvPicPr>
          <p:nvPr/>
        </p:nvPicPr>
        <p:blipFill>
          <a:blip r:embed="rId4"/>
          <a:stretch>
            <a:fillRect/>
          </a:stretch>
        </p:blipFill>
        <p:spPr>
          <a:xfrm>
            <a:off x="1" y="-90143"/>
            <a:ext cx="1941534" cy="23946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solidFill>
          <a:ln/>
        </p:spPr>
      </p:sp>
      <p:sp>
        <p:nvSpPr>
          <p:cNvPr id="4" name="Text 1"/>
          <p:cNvSpPr/>
          <p:nvPr/>
        </p:nvSpPr>
        <p:spPr>
          <a:xfrm>
            <a:off x="2037993" y="2301359"/>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Assumptions</a:t>
            </a:r>
            <a:endParaRPr lang="en-US" sz="4374" dirty="0"/>
          </a:p>
        </p:txBody>
      </p:sp>
      <p:sp>
        <p:nvSpPr>
          <p:cNvPr id="5" name="Text 2"/>
          <p:cNvSpPr/>
          <p:nvPr/>
        </p:nvSpPr>
        <p:spPr>
          <a:xfrm>
            <a:off x="2482334" y="3440073"/>
            <a:ext cx="10110073" cy="888682"/>
          </a:xfrm>
          <a:prstGeom prst="rect">
            <a:avLst/>
          </a:prstGeom>
          <a:noFill/>
          <a:ln/>
        </p:spPr>
        <p:txBody>
          <a:bodyPr wrap="square" rtlCol="0" anchor="t"/>
          <a:lstStyle/>
          <a:p>
            <a:pPr marL="342900" indent="-342900" algn="l">
              <a:lnSpc>
                <a:spcPts val="3499"/>
              </a:lnSpc>
              <a:buSzPct val="100000"/>
              <a:buChar char="•"/>
            </a:pPr>
            <a:r>
              <a:rPr lang="en-US" sz="2000" dirty="0">
                <a:solidFill>
                  <a:srgbClr val="E5E0DF"/>
                </a:solidFill>
                <a:latin typeface="Roboto" pitchFamily="34" charset="0"/>
                <a:ea typeface="Roboto" pitchFamily="34" charset="-122"/>
                <a:cs typeface="Roboto" pitchFamily="34" charset="-120"/>
              </a:rPr>
              <a:t>The dataset represents a </a:t>
            </a:r>
            <a:r>
              <a:rPr lang="en-US" sz="2000" b="1" dirty="0">
                <a:solidFill>
                  <a:srgbClr val="E5E0DF"/>
                </a:solidFill>
                <a:latin typeface="Roboto" pitchFamily="34" charset="0"/>
                <a:ea typeface="Roboto" pitchFamily="34" charset="-122"/>
                <a:cs typeface="Roboto" pitchFamily="34" charset="-120"/>
              </a:rPr>
              <a:t>representative sample</a:t>
            </a:r>
            <a:r>
              <a:rPr lang="en-US" sz="2000" dirty="0">
                <a:solidFill>
                  <a:srgbClr val="E5E0DF"/>
                </a:solidFill>
                <a:latin typeface="Roboto" pitchFamily="34" charset="0"/>
                <a:ea typeface="Roboto" pitchFamily="34" charset="-122"/>
                <a:cs typeface="Roboto" pitchFamily="34" charset="-120"/>
              </a:rPr>
              <a:t> of all transactions conducted by the store during the time period covered by the dataset</a:t>
            </a:r>
            <a:r>
              <a:rPr lang="en-US" sz="2400" dirty="0">
                <a:solidFill>
                  <a:srgbClr val="E5E0DF"/>
                </a:solidFill>
                <a:latin typeface="Roboto" pitchFamily="34" charset="0"/>
                <a:ea typeface="Roboto" pitchFamily="34" charset="-122"/>
                <a:cs typeface="Roboto" pitchFamily="34" charset="-120"/>
              </a:rPr>
              <a:t>.</a:t>
            </a:r>
            <a:endParaRPr lang="en-US" sz="2400" dirty="0"/>
          </a:p>
        </p:txBody>
      </p:sp>
      <p:sp>
        <p:nvSpPr>
          <p:cNvPr id="6" name="Text 3"/>
          <p:cNvSpPr/>
          <p:nvPr/>
        </p:nvSpPr>
        <p:spPr>
          <a:xfrm>
            <a:off x="2482334" y="4417576"/>
            <a:ext cx="10110073" cy="444341"/>
          </a:xfrm>
          <a:prstGeom prst="rect">
            <a:avLst/>
          </a:prstGeom>
          <a:noFill/>
          <a:ln/>
        </p:spPr>
        <p:txBody>
          <a:bodyPr wrap="none" rtlCol="0" anchor="t"/>
          <a:lstStyle/>
          <a:p>
            <a:pPr marL="342900" indent="-342900" algn="l">
              <a:lnSpc>
                <a:spcPts val="3499"/>
              </a:lnSpc>
              <a:buSzPct val="100000"/>
              <a:buChar char="•"/>
            </a:pPr>
            <a:r>
              <a:rPr lang="en-US" sz="2000" dirty="0">
                <a:solidFill>
                  <a:srgbClr val="E5E0DF"/>
                </a:solidFill>
                <a:latin typeface="Roboto" pitchFamily="34" charset="0"/>
                <a:ea typeface="Roboto" pitchFamily="34" charset="-122"/>
                <a:cs typeface="Roboto" pitchFamily="34" charset="-120"/>
              </a:rPr>
              <a:t>The data has been </a:t>
            </a:r>
            <a:r>
              <a:rPr lang="en-US" sz="2000" b="1" dirty="0">
                <a:solidFill>
                  <a:srgbClr val="E5E0DF"/>
                </a:solidFill>
                <a:latin typeface="Roboto" pitchFamily="34" charset="0"/>
                <a:ea typeface="Roboto" pitchFamily="34" charset="-122"/>
                <a:cs typeface="Roboto" pitchFamily="34" charset="-120"/>
              </a:rPr>
              <a:t>accurately cleaned and preprocessed</a:t>
            </a:r>
            <a:endParaRPr lang="en-US" sz="2000" dirty="0"/>
          </a:p>
        </p:txBody>
      </p:sp>
      <p:sp>
        <p:nvSpPr>
          <p:cNvPr id="7" name="Text 4"/>
          <p:cNvSpPr/>
          <p:nvPr/>
        </p:nvSpPr>
        <p:spPr>
          <a:xfrm>
            <a:off x="2482334" y="4950738"/>
            <a:ext cx="10110073" cy="444341"/>
          </a:xfrm>
          <a:prstGeom prst="rect">
            <a:avLst/>
          </a:prstGeom>
          <a:noFill/>
          <a:ln/>
        </p:spPr>
        <p:txBody>
          <a:bodyPr wrap="none" rtlCol="0" anchor="t"/>
          <a:lstStyle/>
          <a:p>
            <a:pPr marL="342900" indent="-342900" algn="l">
              <a:lnSpc>
                <a:spcPts val="3499"/>
              </a:lnSpc>
              <a:buSzPct val="100000"/>
              <a:buChar char="•"/>
            </a:pPr>
            <a:r>
              <a:rPr lang="en-US" sz="2000" dirty="0">
                <a:solidFill>
                  <a:srgbClr val="E5E0DF"/>
                </a:solidFill>
                <a:latin typeface="Roboto" pitchFamily="34" charset="0"/>
                <a:ea typeface="Roboto" pitchFamily="34" charset="-122"/>
                <a:cs typeface="Roboto" pitchFamily="34" charset="-120"/>
              </a:rPr>
              <a:t>The dataset covers a </a:t>
            </a:r>
            <a:r>
              <a:rPr lang="en-US" sz="2000" b="1" dirty="0">
                <a:solidFill>
                  <a:srgbClr val="E5E0DF"/>
                </a:solidFill>
                <a:latin typeface="Roboto" pitchFamily="34" charset="0"/>
                <a:ea typeface="Roboto" pitchFamily="34" charset="-122"/>
                <a:cs typeface="Roboto" pitchFamily="34" charset="-120"/>
              </a:rPr>
              <a:t>sufficiently long time period</a:t>
            </a:r>
            <a:r>
              <a:rPr lang="en-US" sz="2000" dirty="0">
                <a:solidFill>
                  <a:srgbClr val="E5E0DF"/>
                </a:solidFill>
                <a:latin typeface="Roboto" pitchFamily="34" charset="0"/>
                <a:ea typeface="Roboto" pitchFamily="34" charset="-122"/>
                <a:cs typeface="Roboto" pitchFamily="34" charset="-120"/>
              </a:rPr>
              <a:t> to identify trends</a:t>
            </a:r>
            <a:endParaRPr lang="en-US" sz="2000" dirty="0"/>
          </a:p>
        </p:txBody>
      </p:sp>
      <p:sp>
        <p:nvSpPr>
          <p:cNvPr id="8" name="Text 5"/>
          <p:cNvSpPr/>
          <p:nvPr/>
        </p:nvSpPr>
        <p:spPr>
          <a:xfrm>
            <a:off x="2482334" y="5483900"/>
            <a:ext cx="10110073" cy="444341"/>
          </a:xfrm>
          <a:prstGeom prst="rect">
            <a:avLst/>
          </a:prstGeom>
          <a:noFill/>
          <a:ln/>
        </p:spPr>
        <p:txBody>
          <a:bodyPr wrap="none" rtlCol="0" anchor="t"/>
          <a:lstStyle/>
          <a:p>
            <a:pPr marL="342900" indent="-342900" algn="l">
              <a:lnSpc>
                <a:spcPts val="3499"/>
              </a:lnSpc>
              <a:buSzPct val="100000"/>
              <a:buChar char="•"/>
            </a:pPr>
            <a:r>
              <a:rPr lang="en-US" sz="2000" dirty="0">
                <a:solidFill>
                  <a:srgbClr val="E5E0DF"/>
                </a:solidFill>
                <a:latin typeface="Roboto" pitchFamily="34" charset="0"/>
                <a:ea typeface="Roboto" pitchFamily="34" charset="-122"/>
                <a:cs typeface="Roboto" pitchFamily="34" charset="-120"/>
              </a:rPr>
              <a:t>The dataset is not significantly affected by outliers or anomalies</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1732"/>
            <a:ext cx="14630400" cy="8229600"/>
          </a:xfrm>
          <a:prstGeom prst="rect">
            <a:avLst/>
          </a:prstGeom>
          <a:solidFill>
            <a:srgbClr val="050505"/>
          </a:solidFill>
          <a:ln/>
        </p:spPr>
      </p:sp>
      <p:sp>
        <p:nvSpPr>
          <p:cNvPr id="4" name="Text 1"/>
          <p:cNvSpPr/>
          <p:nvPr/>
        </p:nvSpPr>
        <p:spPr>
          <a:xfrm>
            <a:off x="3136702" y="485061"/>
            <a:ext cx="4398288" cy="549712"/>
          </a:xfrm>
          <a:prstGeom prst="rect">
            <a:avLst/>
          </a:prstGeom>
          <a:noFill/>
          <a:ln/>
        </p:spPr>
        <p:txBody>
          <a:bodyPr wrap="none" rtlCol="0" anchor="t"/>
          <a:lstStyle/>
          <a:p>
            <a:pPr marL="0" indent="0">
              <a:lnSpc>
                <a:spcPts val="4329"/>
              </a:lnSpc>
              <a:buNone/>
            </a:pPr>
            <a:r>
              <a:rPr lang="en-US" sz="3463" dirty="0">
                <a:solidFill>
                  <a:srgbClr val="F2F2F3"/>
                </a:solidFill>
                <a:latin typeface="Poppins" pitchFamily="34" charset="0"/>
                <a:ea typeface="Poppins" pitchFamily="34" charset="-122"/>
                <a:cs typeface="Poppins" pitchFamily="34" charset="-120"/>
              </a:rPr>
              <a:t>Research Questions</a:t>
            </a:r>
            <a:endParaRPr lang="en-US" sz="3463" dirty="0"/>
          </a:p>
        </p:txBody>
      </p:sp>
      <p:pic>
        <p:nvPicPr>
          <p:cNvPr id="5" name="Image 1" descr="preencoded.png"/>
          <p:cNvPicPr>
            <a:picLocks noChangeAspect="1"/>
          </p:cNvPicPr>
          <p:nvPr/>
        </p:nvPicPr>
        <p:blipFill>
          <a:blip r:embed="rId4"/>
          <a:stretch>
            <a:fillRect/>
          </a:stretch>
        </p:blipFill>
        <p:spPr>
          <a:xfrm>
            <a:off x="3136702" y="1386602"/>
            <a:ext cx="2609731" cy="1612821"/>
          </a:xfrm>
          <a:prstGeom prst="rect">
            <a:avLst/>
          </a:prstGeom>
        </p:spPr>
      </p:pic>
      <p:sp>
        <p:nvSpPr>
          <p:cNvPr id="6" name="Text 2"/>
          <p:cNvSpPr/>
          <p:nvPr/>
        </p:nvSpPr>
        <p:spPr>
          <a:xfrm>
            <a:off x="3136702" y="3219331"/>
            <a:ext cx="2609731" cy="351830"/>
          </a:xfrm>
          <a:prstGeom prst="rect">
            <a:avLst/>
          </a:prstGeom>
          <a:noFill/>
          <a:ln/>
        </p:spPr>
        <p:txBody>
          <a:bodyPr wrap="none" rtlCol="0" anchor="t"/>
          <a:lstStyle/>
          <a:p>
            <a:pPr marL="0" indent="0" algn="l">
              <a:lnSpc>
                <a:spcPts val="2771"/>
              </a:lnSpc>
              <a:buNone/>
            </a:pPr>
            <a:r>
              <a:rPr lang="en-US" sz="2000" dirty="0">
                <a:solidFill>
                  <a:srgbClr val="E5E0DF"/>
                </a:solidFill>
                <a:latin typeface="Roboto" pitchFamily="34" charset="0"/>
                <a:ea typeface="Roboto" pitchFamily="34" charset="-122"/>
                <a:cs typeface="Roboto" pitchFamily="34" charset="-120"/>
              </a:rPr>
              <a:t>Profit Margin</a:t>
            </a:r>
          </a:p>
          <a:p>
            <a:pPr marL="0" indent="0" algn="l">
              <a:lnSpc>
                <a:spcPts val="2771"/>
              </a:lnSpc>
              <a:buNone/>
            </a:pPr>
            <a:r>
              <a:rPr lang="en-US" sz="2000" dirty="0">
                <a:solidFill>
                  <a:srgbClr val="E5E0DF"/>
                </a:solidFill>
                <a:latin typeface="Roboto" pitchFamily="34" charset="0"/>
                <a:ea typeface="Roboto" pitchFamily="34" charset="-122"/>
                <a:cs typeface="Roboto" pitchFamily="34" charset="-120"/>
              </a:rPr>
              <a:t>Analysis</a:t>
            </a:r>
            <a:endParaRPr lang="en-US" sz="2000" dirty="0"/>
          </a:p>
        </p:txBody>
      </p:sp>
      <p:sp>
        <p:nvSpPr>
          <p:cNvPr id="7" name="Text 3"/>
          <p:cNvSpPr/>
          <p:nvPr/>
        </p:nvSpPr>
        <p:spPr>
          <a:xfrm>
            <a:off x="3136701" y="4114800"/>
            <a:ext cx="2609731" cy="2035218"/>
          </a:xfrm>
          <a:prstGeom prst="rect">
            <a:avLst/>
          </a:prstGeom>
          <a:noFill/>
          <a:ln/>
        </p:spPr>
        <p:txBody>
          <a:bodyPr wrap="square" rtlCol="0" anchor="t"/>
          <a:lstStyle/>
          <a:p>
            <a:pPr marL="0" indent="0" algn="l">
              <a:lnSpc>
                <a:spcPts val="2771"/>
              </a:lnSpc>
              <a:buNone/>
            </a:pPr>
            <a:r>
              <a:rPr lang="en-US" sz="2000" b="1" dirty="0">
                <a:solidFill>
                  <a:srgbClr val="E5E0DF"/>
                </a:solidFill>
                <a:latin typeface="Roboto" pitchFamily="34" charset="0"/>
                <a:ea typeface="Roboto" pitchFamily="34" charset="-122"/>
                <a:cs typeface="Roboto" pitchFamily="34" charset="-120"/>
              </a:rPr>
              <a:t>Which product categories have the highest profit margins in the Super Store?</a:t>
            </a:r>
            <a:endParaRPr lang="en-US" sz="2000" dirty="0"/>
          </a:p>
        </p:txBody>
      </p:sp>
      <p:pic>
        <p:nvPicPr>
          <p:cNvPr id="8" name="Image 2" descr="preencoded.png"/>
          <p:cNvPicPr>
            <a:picLocks noChangeAspect="1"/>
          </p:cNvPicPr>
          <p:nvPr/>
        </p:nvPicPr>
        <p:blipFill>
          <a:blip r:embed="rId5"/>
          <a:stretch>
            <a:fillRect/>
          </a:stretch>
        </p:blipFill>
        <p:spPr>
          <a:xfrm>
            <a:off x="6010275" y="1386602"/>
            <a:ext cx="2609731" cy="1612821"/>
          </a:xfrm>
          <a:prstGeom prst="rect">
            <a:avLst/>
          </a:prstGeom>
        </p:spPr>
      </p:pic>
      <p:sp>
        <p:nvSpPr>
          <p:cNvPr id="9" name="Text 4"/>
          <p:cNvSpPr/>
          <p:nvPr/>
        </p:nvSpPr>
        <p:spPr>
          <a:xfrm>
            <a:off x="6010275" y="3219331"/>
            <a:ext cx="2609731" cy="549593"/>
          </a:xfrm>
          <a:prstGeom prst="rect">
            <a:avLst/>
          </a:prstGeom>
          <a:noFill/>
          <a:ln/>
        </p:spPr>
        <p:txBody>
          <a:bodyPr wrap="square" rtlCol="0" anchor="t"/>
          <a:lstStyle/>
          <a:p>
            <a:pPr marL="0" indent="0" algn="l">
              <a:lnSpc>
                <a:spcPts val="2165"/>
              </a:lnSpc>
              <a:buNone/>
            </a:pPr>
            <a:r>
              <a:rPr lang="en-US" sz="2000" dirty="0">
                <a:solidFill>
                  <a:srgbClr val="E5E0DF"/>
                </a:solidFill>
                <a:latin typeface="Poppins" pitchFamily="34" charset="0"/>
                <a:ea typeface="Poppins" pitchFamily="34" charset="-122"/>
                <a:cs typeface="Poppins" pitchFamily="34" charset="-120"/>
              </a:rPr>
              <a:t>Regional Sales Performance</a:t>
            </a:r>
            <a:endParaRPr lang="en-US" sz="2000" dirty="0"/>
          </a:p>
        </p:txBody>
      </p:sp>
      <p:sp>
        <p:nvSpPr>
          <p:cNvPr id="10" name="Text 5"/>
          <p:cNvSpPr/>
          <p:nvPr/>
        </p:nvSpPr>
        <p:spPr>
          <a:xfrm>
            <a:off x="5887233" y="3883068"/>
            <a:ext cx="2732774" cy="3861472"/>
          </a:xfrm>
          <a:prstGeom prst="rect">
            <a:avLst/>
          </a:prstGeom>
          <a:noFill/>
          <a:ln/>
        </p:spPr>
        <p:txBody>
          <a:bodyPr wrap="square" rtlCol="0" anchor="t"/>
          <a:lstStyle/>
          <a:p>
            <a:pPr marL="0" indent="0" algn="l">
              <a:lnSpc>
                <a:spcPts val="2771"/>
              </a:lnSpc>
              <a:buNone/>
            </a:pPr>
            <a:r>
              <a:rPr lang="en-US" sz="2000" b="1" dirty="0">
                <a:solidFill>
                  <a:srgbClr val="E5E0DF"/>
                </a:solidFill>
                <a:latin typeface="Roboto" pitchFamily="34" charset="0"/>
                <a:ea typeface="Roboto" pitchFamily="34" charset="-122"/>
                <a:cs typeface="Roboto" pitchFamily="34" charset="-120"/>
              </a:rPr>
              <a:t>Are there any significant differences in sales between the East region and other regions?</a:t>
            </a:r>
            <a:r>
              <a:rPr lang="en-US" sz="2000" dirty="0">
                <a:solidFill>
                  <a:srgbClr val="E5E0DF"/>
                </a:solidFill>
                <a:latin typeface="Roboto" pitchFamily="34" charset="0"/>
                <a:ea typeface="Roboto" pitchFamily="34" charset="-122"/>
                <a:cs typeface="Roboto" pitchFamily="34" charset="-120"/>
              </a:rPr>
              <a:t> </a:t>
            </a:r>
            <a:endParaRPr lang="en-US" sz="2000" dirty="0"/>
          </a:p>
        </p:txBody>
      </p:sp>
      <p:pic>
        <p:nvPicPr>
          <p:cNvPr id="11" name="Image 3" descr="preencoded.png"/>
          <p:cNvPicPr>
            <a:picLocks noChangeAspect="1"/>
          </p:cNvPicPr>
          <p:nvPr/>
        </p:nvPicPr>
        <p:blipFill>
          <a:blip r:embed="rId6"/>
          <a:stretch>
            <a:fillRect/>
          </a:stretch>
        </p:blipFill>
        <p:spPr>
          <a:xfrm>
            <a:off x="8883848" y="1386602"/>
            <a:ext cx="2609731" cy="1612821"/>
          </a:xfrm>
          <a:prstGeom prst="rect">
            <a:avLst/>
          </a:prstGeom>
        </p:spPr>
      </p:pic>
      <p:sp>
        <p:nvSpPr>
          <p:cNvPr id="12" name="Text 6"/>
          <p:cNvSpPr/>
          <p:nvPr/>
        </p:nvSpPr>
        <p:spPr>
          <a:xfrm>
            <a:off x="8883848" y="3219331"/>
            <a:ext cx="2593181" cy="274796"/>
          </a:xfrm>
          <a:prstGeom prst="rect">
            <a:avLst/>
          </a:prstGeom>
          <a:noFill/>
          <a:ln/>
        </p:spPr>
        <p:txBody>
          <a:bodyPr wrap="none" rtlCol="0" anchor="t"/>
          <a:lstStyle/>
          <a:p>
            <a:pPr marL="0" indent="0" algn="l">
              <a:lnSpc>
                <a:spcPts val="2165"/>
              </a:lnSpc>
              <a:buNone/>
            </a:pPr>
            <a:r>
              <a:rPr lang="en-US" sz="2000" dirty="0">
                <a:solidFill>
                  <a:srgbClr val="E5E0DF"/>
                </a:solidFill>
                <a:latin typeface="Poppins" pitchFamily="34" charset="0"/>
                <a:ea typeface="Poppins" pitchFamily="34" charset="-122"/>
                <a:cs typeface="Poppins" pitchFamily="34" charset="-120"/>
              </a:rPr>
              <a:t>Seasonal Sales Patterns</a:t>
            </a:r>
            <a:endParaRPr lang="en-US" sz="2000" dirty="0"/>
          </a:p>
        </p:txBody>
      </p:sp>
      <p:sp>
        <p:nvSpPr>
          <p:cNvPr id="13" name="Text 7"/>
          <p:cNvSpPr/>
          <p:nvPr/>
        </p:nvSpPr>
        <p:spPr>
          <a:xfrm>
            <a:off x="8883848" y="3599617"/>
            <a:ext cx="2609731" cy="3518297"/>
          </a:xfrm>
          <a:prstGeom prst="rect">
            <a:avLst/>
          </a:prstGeom>
          <a:noFill/>
          <a:ln/>
        </p:spPr>
        <p:txBody>
          <a:bodyPr wrap="square" rtlCol="0" anchor="t"/>
          <a:lstStyle/>
          <a:p>
            <a:pPr marL="0" indent="0" algn="l">
              <a:lnSpc>
                <a:spcPts val="2771"/>
              </a:lnSpc>
              <a:buNone/>
            </a:pPr>
            <a:r>
              <a:rPr lang="en-US" sz="2000" b="1" dirty="0">
                <a:solidFill>
                  <a:srgbClr val="E5E0DF"/>
                </a:solidFill>
                <a:latin typeface="Roboto" pitchFamily="34" charset="0"/>
                <a:ea typeface="Roboto" pitchFamily="34" charset="-122"/>
                <a:cs typeface="Roboto" pitchFamily="34" charset="-120"/>
              </a:rPr>
              <a:t>How do sales vary by product category during different months of the year?</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84309"/>
            <a:ext cx="14630400" cy="8229600"/>
          </a:xfrm>
          <a:prstGeom prst="rect">
            <a:avLst/>
          </a:prstGeom>
          <a:solidFill>
            <a:srgbClr val="050505"/>
          </a:solidFill>
          <a:ln/>
        </p:spPr>
      </p:sp>
      <p:sp>
        <p:nvSpPr>
          <p:cNvPr id="4" name="Text 1"/>
          <p:cNvSpPr/>
          <p:nvPr/>
        </p:nvSpPr>
        <p:spPr>
          <a:xfrm>
            <a:off x="3090267" y="490299"/>
            <a:ext cx="4447223" cy="555784"/>
          </a:xfrm>
          <a:prstGeom prst="rect">
            <a:avLst/>
          </a:prstGeom>
          <a:noFill/>
          <a:ln/>
        </p:spPr>
        <p:txBody>
          <a:bodyPr wrap="none" rtlCol="0" anchor="t"/>
          <a:lstStyle/>
          <a:p>
            <a:pPr marL="0" indent="0">
              <a:lnSpc>
                <a:spcPts val="4377"/>
              </a:lnSpc>
              <a:buNone/>
            </a:pPr>
            <a:r>
              <a:rPr lang="en-US" sz="3502" dirty="0">
                <a:solidFill>
                  <a:srgbClr val="F2F2F3"/>
                </a:solidFill>
                <a:latin typeface="Poppins" pitchFamily="34" charset="0"/>
                <a:ea typeface="Poppins" pitchFamily="34" charset="-122"/>
                <a:cs typeface="Poppins" pitchFamily="34" charset="-120"/>
              </a:rPr>
              <a:t>Research Questions</a:t>
            </a:r>
            <a:endParaRPr lang="en-US" sz="3502" dirty="0"/>
          </a:p>
        </p:txBody>
      </p:sp>
      <p:pic>
        <p:nvPicPr>
          <p:cNvPr id="5" name="Image 1" descr="preencoded.png"/>
          <p:cNvPicPr>
            <a:picLocks noChangeAspect="1"/>
          </p:cNvPicPr>
          <p:nvPr/>
        </p:nvPicPr>
        <p:blipFill>
          <a:blip r:embed="rId4"/>
          <a:stretch>
            <a:fillRect/>
          </a:stretch>
        </p:blipFill>
        <p:spPr>
          <a:xfrm>
            <a:off x="3090267" y="1401842"/>
            <a:ext cx="4091464" cy="2528649"/>
          </a:xfrm>
          <a:prstGeom prst="rect">
            <a:avLst/>
          </a:prstGeom>
        </p:spPr>
      </p:pic>
      <p:sp>
        <p:nvSpPr>
          <p:cNvPr id="6" name="Text 2"/>
          <p:cNvSpPr/>
          <p:nvPr/>
        </p:nvSpPr>
        <p:spPr>
          <a:xfrm>
            <a:off x="3090267" y="4152781"/>
            <a:ext cx="4091464" cy="355759"/>
          </a:xfrm>
          <a:prstGeom prst="rect">
            <a:avLst/>
          </a:prstGeom>
          <a:noFill/>
          <a:ln/>
        </p:spPr>
        <p:txBody>
          <a:bodyPr wrap="none" rtlCol="0" anchor="t"/>
          <a:lstStyle/>
          <a:p>
            <a:pPr marL="0" indent="0" algn="l">
              <a:lnSpc>
                <a:spcPts val="2801"/>
              </a:lnSpc>
              <a:buNone/>
            </a:pPr>
            <a:r>
              <a:rPr lang="en-US" dirty="0">
                <a:solidFill>
                  <a:srgbClr val="E5E0DF"/>
                </a:solidFill>
                <a:latin typeface="Roboto" pitchFamily="34" charset="0"/>
                <a:ea typeface="Roboto" pitchFamily="34" charset="-122"/>
                <a:cs typeface="Roboto" pitchFamily="34" charset="-120"/>
              </a:rPr>
              <a:t>Expedited Shipping Impact</a:t>
            </a:r>
            <a:endParaRPr lang="en-US" dirty="0"/>
          </a:p>
        </p:txBody>
      </p:sp>
      <p:sp>
        <p:nvSpPr>
          <p:cNvPr id="7" name="Text 3"/>
          <p:cNvSpPr/>
          <p:nvPr/>
        </p:nvSpPr>
        <p:spPr>
          <a:xfrm>
            <a:off x="3074079" y="4537472"/>
            <a:ext cx="4091464" cy="1322117"/>
          </a:xfrm>
          <a:prstGeom prst="rect">
            <a:avLst/>
          </a:prstGeom>
          <a:noFill/>
          <a:ln/>
        </p:spPr>
        <p:txBody>
          <a:bodyPr wrap="square" rtlCol="0" anchor="t"/>
          <a:lstStyle/>
          <a:p>
            <a:pPr marL="0" indent="0" algn="l">
              <a:lnSpc>
                <a:spcPts val="2801"/>
              </a:lnSpc>
              <a:buNone/>
            </a:pPr>
            <a:r>
              <a:rPr lang="en-US" sz="2000" b="1" dirty="0">
                <a:solidFill>
                  <a:srgbClr val="E5E0DF"/>
                </a:solidFill>
                <a:latin typeface="Roboto" pitchFamily="34" charset="0"/>
                <a:ea typeface="Roboto" pitchFamily="34" charset="-122"/>
                <a:cs typeface="Roboto" pitchFamily="34" charset="-120"/>
              </a:rPr>
              <a:t>Orders with same-day shipping have the lowest rate of returned products?</a:t>
            </a:r>
            <a:r>
              <a:rPr lang="en-US" sz="2000" dirty="0">
                <a:solidFill>
                  <a:srgbClr val="E5E0DF"/>
                </a:solidFill>
                <a:latin typeface="Roboto" pitchFamily="34" charset="0"/>
                <a:ea typeface="Roboto" pitchFamily="34" charset="-122"/>
                <a:cs typeface="Roboto" pitchFamily="34" charset="-120"/>
              </a:rPr>
              <a:t>.</a:t>
            </a:r>
            <a:endParaRPr lang="en-US" sz="2000" dirty="0"/>
          </a:p>
        </p:txBody>
      </p:sp>
      <p:pic>
        <p:nvPicPr>
          <p:cNvPr id="8" name="Image 2" descr="preencoded.png"/>
          <p:cNvPicPr>
            <a:picLocks noChangeAspect="1"/>
          </p:cNvPicPr>
          <p:nvPr/>
        </p:nvPicPr>
        <p:blipFill>
          <a:blip r:embed="rId5"/>
          <a:stretch>
            <a:fillRect/>
          </a:stretch>
        </p:blipFill>
        <p:spPr>
          <a:xfrm>
            <a:off x="7448550" y="1401842"/>
            <a:ext cx="4091464" cy="2528649"/>
          </a:xfrm>
          <a:prstGeom prst="rect">
            <a:avLst/>
          </a:prstGeom>
        </p:spPr>
      </p:pic>
      <p:sp>
        <p:nvSpPr>
          <p:cNvPr id="9" name="Text 4"/>
          <p:cNvSpPr/>
          <p:nvPr/>
        </p:nvSpPr>
        <p:spPr>
          <a:xfrm>
            <a:off x="7448550" y="4152781"/>
            <a:ext cx="2446853" cy="278011"/>
          </a:xfrm>
          <a:prstGeom prst="rect">
            <a:avLst/>
          </a:prstGeom>
          <a:noFill/>
          <a:ln/>
        </p:spPr>
        <p:txBody>
          <a:bodyPr wrap="none" rtlCol="0" anchor="t"/>
          <a:lstStyle/>
          <a:p>
            <a:pPr marL="0" indent="0" algn="l">
              <a:lnSpc>
                <a:spcPts val="2189"/>
              </a:lnSpc>
              <a:buNone/>
            </a:pPr>
            <a:r>
              <a:rPr lang="en-US" sz="2000" dirty="0">
                <a:solidFill>
                  <a:srgbClr val="E5E0DF"/>
                </a:solidFill>
                <a:latin typeface="Poppins" pitchFamily="34" charset="0"/>
                <a:ea typeface="Poppins" pitchFamily="34" charset="-122"/>
                <a:cs typeface="Poppins" pitchFamily="34" charset="-120"/>
              </a:rPr>
              <a:t>Customer Satisfaction</a:t>
            </a:r>
            <a:endParaRPr lang="en-US" sz="2000" dirty="0"/>
          </a:p>
        </p:txBody>
      </p:sp>
      <p:sp>
        <p:nvSpPr>
          <p:cNvPr id="10" name="Text 5"/>
          <p:cNvSpPr/>
          <p:nvPr/>
        </p:nvSpPr>
        <p:spPr>
          <a:xfrm>
            <a:off x="7448550" y="4537472"/>
            <a:ext cx="4091464" cy="3201829"/>
          </a:xfrm>
          <a:prstGeom prst="rect">
            <a:avLst/>
          </a:prstGeom>
          <a:noFill/>
          <a:ln/>
        </p:spPr>
        <p:txBody>
          <a:bodyPr wrap="square" rtlCol="0" anchor="t"/>
          <a:lstStyle/>
          <a:p>
            <a:pPr marL="0" indent="0" algn="l">
              <a:lnSpc>
                <a:spcPts val="2801"/>
              </a:lnSpc>
              <a:buNone/>
            </a:pPr>
            <a:r>
              <a:rPr lang="en-US" sz="2000" b="1" dirty="0">
                <a:solidFill>
                  <a:srgbClr val="E5E0DF"/>
                </a:solidFill>
                <a:latin typeface="Roboto" pitchFamily="34" charset="0"/>
                <a:ea typeface="Roboto" pitchFamily="34" charset="-122"/>
                <a:cs typeface="Roboto" pitchFamily="34" charset="-120"/>
              </a:rPr>
              <a:t>The company's profit is more on weekdays than on weekends?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621167" y="427673"/>
            <a:ext cx="4315897" cy="486013"/>
          </a:xfrm>
          <a:prstGeom prst="rect">
            <a:avLst/>
          </a:prstGeom>
          <a:noFill/>
          <a:ln/>
        </p:spPr>
        <p:txBody>
          <a:bodyPr wrap="none" rtlCol="0" anchor="t"/>
          <a:lstStyle/>
          <a:p>
            <a:pPr marL="0" indent="0">
              <a:lnSpc>
                <a:spcPts val="3827"/>
              </a:lnSpc>
              <a:buNone/>
            </a:pPr>
            <a:r>
              <a:rPr lang="en-US" sz="3062" dirty="0">
                <a:solidFill>
                  <a:srgbClr val="F2F2F3"/>
                </a:solidFill>
                <a:latin typeface="Poppins" pitchFamily="34" charset="0"/>
                <a:ea typeface="Poppins" pitchFamily="34" charset="-122"/>
                <a:cs typeface="Poppins" pitchFamily="34" charset="-120"/>
              </a:rPr>
              <a:t>Formulate Hypotheses</a:t>
            </a:r>
            <a:endParaRPr lang="en-US" sz="3062" dirty="0"/>
          </a:p>
        </p:txBody>
      </p:sp>
      <p:sp>
        <p:nvSpPr>
          <p:cNvPr id="5" name="Text 2"/>
          <p:cNvSpPr/>
          <p:nvPr/>
        </p:nvSpPr>
        <p:spPr>
          <a:xfrm>
            <a:off x="3621167" y="1224677"/>
            <a:ext cx="7388066" cy="621983"/>
          </a:xfrm>
          <a:prstGeom prst="rect">
            <a:avLst/>
          </a:prstGeom>
          <a:noFill/>
          <a:ln/>
        </p:spPr>
        <p:txBody>
          <a:bodyPr wrap="square" rtlCol="0" anchor="t"/>
          <a:lstStyle/>
          <a:p>
            <a:pPr marL="0" indent="0">
              <a:lnSpc>
                <a:spcPts val="2449"/>
              </a:lnSpc>
              <a:buNone/>
            </a:pPr>
            <a:r>
              <a:rPr lang="en-US" sz="2000" dirty="0">
                <a:solidFill>
                  <a:srgbClr val="E5E0DF"/>
                </a:solidFill>
                <a:latin typeface="Roboto" pitchFamily="34" charset="0"/>
                <a:ea typeface="Roboto" pitchFamily="34" charset="-122"/>
                <a:cs typeface="Roboto" pitchFamily="34" charset="-120"/>
              </a:rPr>
              <a:t>Based on the research questions identified earlier, we have formulated a set of key hypotheses that will guide our in-depth analysis of the Superstore dataset. </a:t>
            </a:r>
            <a:endParaRPr lang="en-US" sz="2000" dirty="0"/>
          </a:p>
        </p:txBody>
      </p:sp>
      <p:sp>
        <p:nvSpPr>
          <p:cNvPr id="6" name="Text 3"/>
          <p:cNvSpPr/>
          <p:nvPr/>
        </p:nvSpPr>
        <p:spPr>
          <a:xfrm>
            <a:off x="3592143" y="2612265"/>
            <a:ext cx="7388066" cy="1243965"/>
          </a:xfrm>
          <a:prstGeom prst="rect">
            <a:avLst/>
          </a:prstGeom>
          <a:noFill/>
          <a:ln/>
        </p:spPr>
        <p:txBody>
          <a:bodyPr wrap="square" rtlCol="0" anchor="t"/>
          <a:lstStyle/>
          <a:p>
            <a:pPr marL="0" indent="0">
              <a:lnSpc>
                <a:spcPts val="2449"/>
              </a:lnSpc>
              <a:buNone/>
            </a:pPr>
            <a:r>
              <a:rPr lang="en-US" sz="2000" b="1" dirty="0">
                <a:solidFill>
                  <a:srgbClr val="E5E0DF"/>
                </a:solidFill>
                <a:latin typeface="Roboto" pitchFamily="34" charset="0"/>
                <a:ea typeface="Roboto" pitchFamily="34" charset="-122"/>
                <a:cs typeface="Roboto" pitchFamily="34" charset="-120"/>
              </a:rPr>
              <a:t>Hypothesis 1: Technology products have the highest profit margin compared to other product categories.</a:t>
            </a:r>
            <a:endParaRPr lang="en-US" sz="2000" dirty="0"/>
          </a:p>
        </p:txBody>
      </p:sp>
      <p:sp>
        <p:nvSpPr>
          <p:cNvPr id="7" name="Text 4"/>
          <p:cNvSpPr/>
          <p:nvPr/>
        </p:nvSpPr>
        <p:spPr>
          <a:xfrm>
            <a:off x="3592143" y="3790890"/>
            <a:ext cx="7388066" cy="830945"/>
          </a:xfrm>
          <a:prstGeom prst="rect">
            <a:avLst/>
          </a:prstGeom>
          <a:noFill/>
          <a:ln/>
        </p:spPr>
        <p:txBody>
          <a:bodyPr wrap="square" rtlCol="0" anchor="t"/>
          <a:lstStyle/>
          <a:p>
            <a:pPr marL="0" indent="0">
              <a:lnSpc>
                <a:spcPts val="2449"/>
              </a:lnSpc>
              <a:buNone/>
            </a:pPr>
            <a:r>
              <a:rPr lang="en-US" sz="2000" b="1" dirty="0">
                <a:solidFill>
                  <a:srgbClr val="E5E0DF"/>
                </a:solidFill>
                <a:latin typeface="Roboto" pitchFamily="34" charset="0"/>
                <a:ea typeface="Roboto" pitchFamily="34" charset="-122"/>
                <a:cs typeface="Roboto" pitchFamily="34" charset="-120"/>
              </a:rPr>
              <a:t>Hypothesis 2: The East region has the highest sales compared to other regions.</a:t>
            </a:r>
            <a:r>
              <a:rPr lang="en-US" sz="2000" dirty="0">
                <a:solidFill>
                  <a:srgbClr val="E5E0DF"/>
                </a:solidFill>
                <a:latin typeface="Roboto" pitchFamily="34" charset="0"/>
                <a:ea typeface="Roboto" pitchFamily="34" charset="-122"/>
                <a:cs typeface="Roboto" pitchFamily="34" charset="-120"/>
              </a:rPr>
              <a:t> </a:t>
            </a:r>
            <a:endParaRPr lang="en-US" sz="2000" dirty="0"/>
          </a:p>
        </p:txBody>
      </p:sp>
      <p:sp>
        <p:nvSpPr>
          <p:cNvPr id="8" name="Text 5"/>
          <p:cNvSpPr/>
          <p:nvPr/>
        </p:nvSpPr>
        <p:spPr>
          <a:xfrm>
            <a:off x="3621167" y="4663007"/>
            <a:ext cx="7388066" cy="818273"/>
          </a:xfrm>
          <a:prstGeom prst="rect">
            <a:avLst/>
          </a:prstGeom>
          <a:noFill/>
          <a:ln/>
        </p:spPr>
        <p:txBody>
          <a:bodyPr wrap="square" rtlCol="0" anchor="t"/>
          <a:lstStyle/>
          <a:p>
            <a:pPr marL="0" indent="0">
              <a:lnSpc>
                <a:spcPts val="2449"/>
              </a:lnSpc>
              <a:buNone/>
            </a:pPr>
            <a:r>
              <a:rPr lang="en-US" sz="2000" b="1" dirty="0">
                <a:solidFill>
                  <a:srgbClr val="E5E0DF"/>
                </a:solidFill>
                <a:latin typeface="Roboto" pitchFamily="34" charset="0"/>
                <a:ea typeface="Roboto" pitchFamily="34" charset="-122"/>
                <a:cs typeface="Roboto" pitchFamily="34" charset="-120"/>
              </a:rPr>
              <a:t>Hypothesis 3: Sales are higher during certain months of the year.</a:t>
            </a:r>
            <a:endParaRPr lang="en-US" sz="2000" dirty="0"/>
          </a:p>
        </p:txBody>
      </p:sp>
      <p:sp>
        <p:nvSpPr>
          <p:cNvPr id="9" name="Text 6"/>
          <p:cNvSpPr/>
          <p:nvPr/>
        </p:nvSpPr>
        <p:spPr>
          <a:xfrm>
            <a:off x="3621167" y="5635010"/>
            <a:ext cx="7388066" cy="653047"/>
          </a:xfrm>
          <a:prstGeom prst="rect">
            <a:avLst/>
          </a:prstGeom>
          <a:noFill/>
          <a:ln/>
        </p:spPr>
        <p:txBody>
          <a:bodyPr wrap="square" rtlCol="0" anchor="t"/>
          <a:lstStyle/>
          <a:p>
            <a:pPr marL="0" indent="0">
              <a:lnSpc>
                <a:spcPts val="2449"/>
              </a:lnSpc>
              <a:buNone/>
            </a:pPr>
            <a:r>
              <a:rPr lang="en-US" sz="2000" b="1" dirty="0">
                <a:solidFill>
                  <a:srgbClr val="E5E0DF"/>
                </a:solidFill>
                <a:latin typeface="Roboto" pitchFamily="34" charset="0"/>
                <a:ea typeface="Roboto" pitchFamily="34" charset="-122"/>
                <a:cs typeface="Roboto" pitchFamily="34" charset="-120"/>
              </a:rPr>
              <a:t>Hypothesis 4: Orders with same-day shipping have the lowest rate of returned products.</a:t>
            </a:r>
            <a:r>
              <a:rPr lang="en-US" sz="2000" dirty="0">
                <a:solidFill>
                  <a:srgbClr val="E5E0DF"/>
                </a:solidFill>
                <a:latin typeface="Roboto" pitchFamily="34" charset="0"/>
                <a:ea typeface="Roboto" pitchFamily="34" charset="-122"/>
                <a:cs typeface="Roboto" pitchFamily="34" charset="-120"/>
              </a:rPr>
              <a:t> </a:t>
            </a:r>
            <a:endParaRPr lang="en-US" sz="2000" dirty="0"/>
          </a:p>
        </p:txBody>
      </p:sp>
      <p:sp>
        <p:nvSpPr>
          <p:cNvPr id="10" name="Text 7"/>
          <p:cNvSpPr/>
          <p:nvPr/>
        </p:nvSpPr>
        <p:spPr>
          <a:xfrm>
            <a:off x="3621167" y="8319016"/>
            <a:ext cx="7388066" cy="1865948"/>
          </a:xfrm>
          <a:prstGeom prst="rect">
            <a:avLst/>
          </a:prstGeom>
          <a:noFill/>
          <a:ln/>
        </p:spPr>
        <p:txBody>
          <a:bodyPr wrap="square" rtlCol="0" anchor="t"/>
          <a:lstStyle/>
          <a:p>
            <a:pPr marL="0" indent="0">
              <a:lnSpc>
                <a:spcPts val="2449"/>
              </a:lnSpc>
              <a:buNone/>
            </a:pPr>
            <a:r>
              <a:rPr lang="en-US" sz="1531" b="1" dirty="0">
                <a:solidFill>
                  <a:srgbClr val="E5E0DF"/>
                </a:solidFill>
                <a:latin typeface="Roboto" pitchFamily="34" charset="0"/>
                <a:ea typeface="Roboto" pitchFamily="34" charset="-122"/>
                <a:cs typeface="Roboto" pitchFamily="34" charset="-120"/>
              </a:rPr>
              <a:t>Hypothesis 5: The company's profit is more on weekdays than on weekends.</a:t>
            </a:r>
            <a:r>
              <a:rPr lang="en-US" sz="1531" dirty="0">
                <a:solidFill>
                  <a:srgbClr val="E5E0DF"/>
                </a:solidFill>
                <a:latin typeface="Roboto" pitchFamily="34" charset="0"/>
                <a:ea typeface="Roboto" pitchFamily="34" charset="-122"/>
                <a:cs typeface="Roboto" pitchFamily="34" charset="-120"/>
              </a:rPr>
              <a:t> Based on my understanding of typical consumer shopping habits, I suspect that the Superstore may generate higher profits on weekdays when customers are more likely to be making work-related or routine purchases. Validating this hypothesis can inform the company's merchandising, pricing, and promotional decisions across different days of the week.</a:t>
            </a:r>
            <a:endParaRPr lang="en-US" sz="1531" dirty="0"/>
          </a:p>
        </p:txBody>
      </p:sp>
      <p:sp>
        <p:nvSpPr>
          <p:cNvPr id="12" name="TextBox 11">
            <a:extLst>
              <a:ext uri="{FF2B5EF4-FFF2-40B4-BE49-F238E27FC236}">
                <a16:creationId xmlns:a16="http://schemas.microsoft.com/office/drawing/2014/main" id="{EECF03C6-0153-A6C4-118B-C5F7E55106F5}"/>
              </a:ext>
            </a:extLst>
          </p:cNvPr>
          <p:cNvSpPr txBox="1"/>
          <p:nvPr/>
        </p:nvSpPr>
        <p:spPr>
          <a:xfrm>
            <a:off x="3621167" y="6567677"/>
            <a:ext cx="7440460" cy="999633"/>
          </a:xfrm>
          <a:prstGeom prst="rect">
            <a:avLst/>
          </a:prstGeom>
          <a:noFill/>
        </p:spPr>
        <p:txBody>
          <a:bodyPr wrap="square">
            <a:spAutoFit/>
          </a:bodyPr>
          <a:lstStyle/>
          <a:p>
            <a:pPr>
              <a:lnSpc>
                <a:spcPts val="2449"/>
              </a:lnSpc>
            </a:pPr>
            <a:r>
              <a:rPr lang="en-US" sz="2000" b="1" dirty="0">
                <a:solidFill>
                  <a:srgbClr val="E5E0DF"/>
                </a:solidFill>
                <a:latin typeface="Roboto" panose="02000000000000000000" pitchFamily="2" charset="0"/>
                <a:ea typeface="Roboto" panose="02000000000000000000" pitchFamily="2" charset="0"/>
                <a:cs typeface="Roboto" panose="02000000000000000000" pitchFamily="2" charset="0"/>
              </a:rPr>
              <a:t>Hypothesis 5</a:t>
            </a:r>
            <a:r>
              <a:rPr lang="en-US" sz="2000" b="1" dirty="0">
                <a:solidFill>
                  <a:schemeClr val="bg2"/>
                </a:solidFill>
                <a:latin typeface="Roboto" panose="02000000000000000000" pitchFamily="2" charset="0"/>
                <a:ea typeface="Roboto" panose="02000000000000000000" pitchFamily="2" charset="0"/>
                <a:cs typeface="Roboto" panose="02000000000000000000" pitchFamily="2" charset="0"/>
              </a:rPr>
              <a:t>: The company's profit is more on weekdays than on weekends.</a:t>
            </a:r>
            <a:endParaRPr lang="en-US" sz="2000" dirty="0">
              <a:solidFill>
                <a:schemeClr val="bg2"/>
              </a:solidFill>
              <a:latin typeface="Roboto" panose="02000000000000000000" pitchFamily="2" charset="0"/>
              <a:ea typeface="Roboto" panose="02000000000000000000" pitchFamily="2" charset="0"/>
              <a:cs typeface="Roboto" panose="02000000000000000000" pitchFamily="2" charset="0"/>
            </a:endParaRPr>
          </a:p>
          <a:p>
            <a:pPr marL="0" indent="0">
              <a:lnSpc>
                <a:spcPts val="2449"/>
              </a:lnSpc>
              <a:buNone/>
            </a:pPr>
            <a:endParaRPr lang="en-US" sz="1800" dirty="0"/>
          </a:p>
        </p:txBody>
      </p:sp>
      <p:pic>
        <p:nvPicPr>
          <p:cNvPr id="11" name="Picture 10">
            <a:extLst>
              <a:ext uri="{FF2B5EF4-FFF2-40B4-BE49-F238E27FC236}">
                <a16:creationId xmlns:a16="http://schemas.microsoft.com/office/drawing/2014/main" id="{168257BE-EB83-08E9-763F-76C5404A3295}"/>
              </a:ext>
            </a:extLst>
          </p:cNvPr>
          <p:cNvPicPr>
            <a:picLocks noChangeAspect="1"/>
          </p:cNvPicPr>
          <p:nvPr/>
        </p:nvPicPr>
        <p:blipFill>
          <a:blip r:embed="rId4"/>
          <a:stretch>
            <a:fillRect/>
          </a:stretch>
        </p:blipFill>
        <p:spPr>
          <a:xfrm>
            <a:off x="1" y="78886"/>
            <a:ext cx="1716066" cy="11457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680680" y="680680"/>
            <a:ext cx="4538067" cy="567333"/>
          </a:xfrm>
          <a:prstGeom prst="rect">
            <a:avLst/>
          </a:prstGeom>
          <a:noFill/>
          <a:ln/>
        </p:spPr>
        <p:txBody>
          <a:bodyPr wrap="none" rtlCol="0" anchor="t"/>
          <a:lstStyle/>
          <a:p>
            <a:pPr marL="0" indent="0">
              <a:lnSpc>
                <a:spcPts val="4467"/>
              </a:lnSpc>
              <a:buNone/>
            </a:pPr>
            <a:r>
              <a:rPr lang="en-US" sz="3573" dirty="0">
                <a:solidFill>
                  <a:srgbClr val="F2F2F3"/>
                </a:solidFill>
                <a:latin typeface="Poppins" pitchFamily="34" charset="0"/>
                <a:ea typeface="Poppins" pitchFamily="34" charset="-122"/>
                <a:cs typeface="Poppins" pitchFamily="34" charset="-120"/>
              </a:rPr>
              <a:t>Test the Hypotheses</a:t>
            </a:r>
            <a:endParaRPr lang="en-US" sz="3573" dirty="0"/>
          </a:p>
        </p:txBody>
      </p:sp>
      <p:sp>
        <p:nvSpPr>
          <p:cNvPr id="6" name="Text 2"/>
          <p:cNvSpPr/>
          <p:nvPr/>
        </p:nvSpPr>
        <p:spPr>
          <a:xfrm>
            <a:off x="680680" y="1520190"/>
            <a:ext cx="7782639" cy="1452086"/>
          </a:xfrm>
          <a:prstGeom prst="rect">
            <a:avLst/>
          </a:prstGeom>
          <a:noFill/>
          <a:ln/>
        </p:spPr>
        <p:txBody>
          <a:bodyPr wrap="square" rtlCol="0" anchor="t"/>
          <a:lstStyle/>
          <a:p>
            <a:pPr marL="0" indent="0">
              <a:lnSpc>
                <a:spcPts val="2859"/>
              </a:lnSpc>
              <a:buNone/>
            </a:pPr>
            <a:r>
              <a:rPr lang="en-US" sz="2000" dirty="0">
                <a:solidFill>
                  <a:srgbClr val="E5E0DF"/>
                </a:solidFill>
                <a:latin typeface="Roboto" pitchFamily="34" charset="0"/>
                <a:ea typeface="Roboto" pitchFamily="34" charset="-122"/>
                <a:cs typeface="Roboto" pitchFamily="34" charset="-120"/>
              </a:rPr>
              <a:t>Our **first hypothesis**, that technology products have the highest profit margin compared to other product categories, was **supported** by the data. The analysis revealed that the technology product category consistently generates the highest profit margins for the Superstore. </a:t>
            </a:r>
            <a:endParaRPr lang="en-US" sz="2000" dirty="0"/>
          </a:p>
        </p:txBody>
      </p:sp>
      <p:sp>
        <p:nvSpPr>
          <p:cNvPr id="8" name="Text 3"/>
          <p:cNvSpPr/>
          <p:nvPr/>
        </p:nvSpPr>
        <p:spPr>
          <a:xfrm>
            <a:off x="680680" y="7185779"/>
            <a:ext cx="7782639" cy="363022"/>
          </a:xfrm>
          <a:prstGeom prst="rect">
            <a:avLst/>
          </a:prstGeom>
          <a:noFill/>
          <a:ln/>
        </p:spPr>
        <p:txBody>
          <a:bodyPr wrap="none" rtlCol="0" anchor="t"/>
          <a:lstStyle/>
          <a:p>
            <a:pPr marL="0" indent="0">
              <a:lnSpc>
                <a:spcPts val="2859"/>
              </a:lnSpc>
              <a:buNone/>
            </a:pPr>
            <a:endParaRPr lang="en-US" sz="1787" dirty="0"/>
          </a:p>
        </p:txBody>
      </p:sp>
      <p:pic>
        <p:nvPicPr>
          <p:cNvPr id="7" name="Image 2" descr="preencoded.png"/>
          <p:cNvPicPr>
            <a:picLocks noChangeAspect="1"/>
          </p:cNvPicPr>
          <p:nvPr/>
        </p:nvPicPr>
        <p:blipFill>
          <a:blip r:embed="rId5"/>
          <a:stretch>
            <a:fillRect/>
          </a:stretch>
        </p:blipFill>
        <p:spPr>
          <a:xfrm>
            <a:off x="2121173" y="3620022"/>
            <a:ext cx="4546136" cy="4463854"/>
          </a:xfrm>
          <a:prstGeom prst="rect">
            <a:avLst/>
          </a:prstGeom>
        </p:spPr>
      </p:pic>
      <p:pic>
        <p:nvPicPr>
          <p:cNvPr id="10" name="Picture 9">
            <a:extLst>
              <a:ext uri="{FF2B5EF4-FFF2-40B4-BE49-F238E27FC236}">
                <a16:creationId xmlns:a16="http://schemas.microsoft.com/office/drawing/2014/main" id="{747A876B-CD23-FAE4-AF87-39181A7778E0}"/>
              </a:ext>
            </a:extLst>
          </p:cNvPr>
          <p:cNvPicPr>
            <a:picLocks noChangeAspect="1"/>
          </p:cNvPicPr>
          <p:nvPr/>
        </p:nvPicPr>
        <p:blipFill>
          <a:blip r:embed="rId6"/>
          <a:stretch>
            <a:fillRect/>
          </a:stretch>
        </p:blipFill>
        <p:spPr>
          <a:xfrm>
            <a:off x="12175299" y="44718"/>
            <a:ext cx="2334632" cy="12032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1251</Words>
  <Application>Microsoft Office PowerPoint</Application>
  <PresentationFormat>Custom</PresentationFormat>
  <Paragraphs>108</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Poppins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subas chandra samal</cp:lastModifiedBy>
  <cp:revision>4</cp:revision>
  <dcterms:created xsi:type="dcterms:W3CDTF">2024-05-09T15:08:26Z</dcterms:created>
  <dcterms:modified xsi:type="dcterms:W3CDTF">2024-05-10T07:06:13Z</dcterms:modified>
</cp:coreProperties>
</file>